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Default Extension="jpg" ContentType="image/jp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</p:sldIdLst>
  <p:sldSz cx="20104100" cy="11309350"/>
  <p:notesSz cx="20104100" cy="113093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505898"/>
            <a:ext cx="17088486" cy="23749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9200" b="0" i="0">
                <a:solidFill>
                  <a:schemeClr val="tx1"/>
                </a:solidFill>
                <a:latin typeface="HelveticaNeue-Medium"/>
                <a:cs typeface="HelveticaNeue-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350" b="0" i="0">
                <a:solidFill>
                  <a:schemeClr val="tx1"/>
                </a:solidFill>
                <a:latin typeface="Menlo"/>
                <a:cs typeface="Menlo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9200" b="0" i="0">
                <a:solidFill>
                  <a:schemeClr val="tx1"/>
                </a:solidFill>
                <a:latin typeface="HelveticaNeue-Medium"/>
                <a:cs typeface="HelveticaNeue-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9200" b="0" i="0">
                <a:solidFill>
                  <a:schemeClr val="tx1"/>
                </a:solidFill>
                <a:latin typeface="HelveticaNeue-Medium"/>
                <a:cs typeface="HelveticaNeue-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250848" y="3752843"/>
            <a:ext cx="11602402" cy="37693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200" b="0" i="0">
                <a:solidFill>
                  <a:schemeClr val="tx1"/>
                </a:solidFill>
                <a:latin typeface="HelveticaNeue-Medium"/>
                <a:cs typeface="HelveticaNeue-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317041" y="4307390"/>
            <a:ext cx="11398885" cy="40576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50" b="0" i="0">
                <a:solidFill>
                  <a:schemeClr val="tx1"/>
                </a:solidFill>
                <a:latin typeface="Menlo"/>
                <a:cs typeface="Menlo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6.png"/><Relationship Id="rId3" Type="http://schemas.openxmlformats.org/officeDocument/2006/relationships/image" Target="../media/image37.png"/><Relationship Id="rId4" Type="http://schemas.openxmlformats.org/officeDocument/2006/relationships/image" Target="../media/image38.png"/><Relationship Id="rId5" Type="http://schemas.openxmlformats.org/officeDocument/2006/relationships/image" Target="../media/image39.png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0.png"/><Relationship Id="rId3" Type="http://schemas.openxmlformats.org/officeDocument/2006/relationships/image" Target="../media/image41.png"/><Relationship Id="rId4" Type="http://schemas.openxmlformats.org/officeDocument/2006/relationships/image" Target="../media/image42.png"/><Relationship Id="rId5" Type="http://schemas.openxmlformats.org/officeDocument/2006/relationships/image" Target="../media/image43.png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4.png"/><Relationship Id="rId3" Type="http://schemas.openxmlformats.org/officeDocument/2006/relationships/image" Target="../media/image45.png"/><Relationship Id="rId4" Type="http://schemas.openxmlformats.org/officeDocument/2006/relationships/image" Target="../media/image46.png"/></Relationships>
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7.png"/></Relationships>
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8.png"/></Relationships>
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
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9.png"/><Relationship Id="rId3" Type="http://schemas.openxmlformats.org/officeDocument/2006/relationships/image" Target="../media/image50.pn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3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3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3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3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3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jpg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jpg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11.png"/><Relationship Id="rId8" Type="http://schemas.openxmlformats.org/officeDocument/2006/relationships/image" Target="../media/image12.png"/><Relationship Id="rId9" Type="http://schemas.openxmlformats.org/officeDocument/2006/relationships/image" Target="../media/image13.png"/><Relationship Id="rId10" Type="http://schemas.openxmlformats.org/officeDocument/2006/relationships/image" Target="../media/image14.png"/><Relationship Id="rId11" Type="http://schemas.openxmlformats.org/officeDocument/2006/relationships/image" Target="../media/image15.png"/><Relationship Id="rId12" Type="http://schemas.openxmlformats.org/officeDocument/2006/relationships/image" Target="../media/image16.png"/><Relationship Id="rId13" Type="http://schemas.openxmlformats.org/officeDocument/2006/relationships/image" Target="../media/image17.png"/><Relationship Id="rId14" Type="http://schemas.openxmlformats.org/officeDocument/2006/relationships/image" Target="../media/image18.png"/><Relationship Id="rId15" Type="http://schemas.openxmlformats.org/officeDocument/2006/relationships/image" Target="../media/image19.png"/><Relationship Id="rId16" Type="http://schemas.openxmlformats.org/officeDocument/2006/relationships/image" Target="../media/image20.png"/><Relationship Id="rId17" Type="http://schemas.openxmlformats.org/officeDocument/2006/relationships/image" Target="../media/image21.png"/><Relationship Id="rId18" Type="http://schemas.openxmlformats.org/officeDocument/2006/relationships/image" Target="../media/image22.png"/><Relationship Id="rId19" Type="http://schemas.openxmlformats.org/officeDocument/2006/relationships/image" Target="../media/image23.png"/><Relationship Id="rId20" Type="http://schemas.openxmlformats.org/officeDocument/2006/relationships/image" Target="../media/image24.png"/><Relationship Id="rId21" Type="http://schemas.openxmlformats.org/officeDocument/2006/relationships/image" Target="../media/image25.png"/><Relationship Id="rId22" Type="http://schemas.openxmlformats.org/officeDocument/2006/relationships/image" Target="../media/image26.png"/><Relationship Id="rId23" Type="http://schemas.openxmlformats.org/officeDocument/2006/relationships/image" Target="../media/image27.png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8.png"/><Relationship Id="rId3" Type="http://schemas.openxmlformats.org/officeDocument/2006/relationships/image" Target="../media/image29.png"/><Relationship Id="rId4" Type="http://schemas.openxmlformats.org/officeDocument/2006/relationships/image" Target="../media/image30.png"/><Relationship Id="rId5" Type="http://schemas.openxmlformats.org/officeDocument/2006/relationships/image" Target="../media/image31.png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2.png"/><Relationship Id="rId3" Type="http://schemas.openxmlformats.org/officeDocument/2006/relationships/image" Target="../media/image33.png"/><Relationship Id="rId4" Type="http://schemas.openxmlformats.org/officeDocument/2006/relationships/image" Target="../media/image34.png"/><Relationship Id="rId5" Type="http://schemas.openxmlformats.org/officeDocument/2006/relationships/image" Target="../media/image35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81416" y="2915824"/>
            <a:ext cx="11936095" cy="363156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 marL="12065" marR="5080">
              <a:lnSpc>
                <a:spcPct val="101699"/>
              </a:lnSpc>
            </a:pPr>
            <a:r>
              <a:rPr dirty="0" sz="8850" spc="5"/>
              <a:t>Declarative</a:t>
            </a:r>
            <a:r>
              <a:rPr dirty="0" sz="8850" spc="-60"/>
              <a:t> </a:t>
            </a:r>
            <a:r>
              <a:rPr dirty="0" sz="8850" spc="5"/>
              <a:t>application  management</a:t>
            </a:r>
            <a:endParaRPr sz="8850"/>
          </a:p>
          <a:p>
            <a:pPr algn="ctr" marL="635">
              <a:lnSpc>
                <a:spcPct val="100000"/>
              </a:lnSpc>
              <a:spcBef>
                <a:spcPts val="1730"/>
              </a:spcBef>
            </a:pPr>
            <a:r>
              <a:rPr dirty="0" sz="4250" spc="15">
                <a:latin typeface="Helvetica Neue"/>
                <a:cs typeface="Helvetica Neue"/>
              </a:rPr>
              <a:t>Mixing the old with the</a:t>
            </a:r>
            <a:r>
              <a:rPr dirty="0" sz="4250" spc="-50">
                <a:latin typeface="Helvetica Neue"/>
                <a:cs typeface="Helvetica Neue"/>
              </a:rPr>
              <a:t> </a:t>
            </a:r>
            <a:r>
              <a:rPr dirty="0" sz="4250" spc="20">
                <a:latin typeface="Helvetica Neue"/>
                <a:cs typeface="Helvetica Neue"/>
              </a:rPr>
              <a:t>new</a:t>
            </a:r>
            <a:endParaRPr sz="4250">
              <a:latin typeface="Helvetica Neue"/>
              <a:cs typeface="Helvetica Neue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84448" y="1840584"/>
            <a:ext cx="5217160" cy="1966595"/>
          </a:xfrm>
          <a:prstGeom prst="rect"/>
          <a:solidFill>
            <a:srgbClr val="E96468"/>
          </a:solidFill>
        </p:spPr>
        <p:txBody>
          <a:bodyPr wrap="square" lIns="0" tIns="598805" rIns="0" bIns="0" rtlCol="0" vert="horz">
            <a:spAutoFit/>
          </a:bodyPr>
          <a:lstStyle/>
          <a:p>
            <a:pPr marL="686435">
              <a:lnSpc>
                <a:spcPct val="100000"/>
              </a:lnSpc>
              <a:spcBef>
                <a:spcPts val="4715"/>
              </a:spcBef>
            </a:pPr>
            <a:r>
              <a:rPr dirty="0" sz="4950" spc="-20">
                <a:solidFill>
                  <a:srgbClr val="FFFFFF"/>
                </a:solidFill>
              </a:rPr>
              <a:t>Create</a:t>
            </a:r>
            <a:r>
              <a:rPr dirty="0" sz="4950" spc="-75">
                <a:solidFill>
                  <a:srgbClr val="FFFFFF"/>
                </a:solidFill>
              </a:rPr>
              <a:t> </a:t>
            </a:r>
            <a:r>
              <a:rPr dirty="0" sz="4950" spc="-5">
                <a:solidFill>
                  <a:srgbClr val="FFFFFF"/>
                </a:solidFill>
              </a:rPr>
              <a:t>HTML</a:t>
            </a:r>
            <a:endParaRPr sz="4950"/>
          </a:p>
        </p:txBody>
      </p:sp>
      <p:sp>
        <p:nvSpPr>
          <p:cNvPr id="3" name="object 3"/>
          <p:cNvSpPr/>
          <p:nvPr/>
        </p:nvSpPr>
        <p:spPr>
          <a:xfrm>
            <a:off x="4722369" y="5507685"/>
            <a:ext cx="6889842" cy="4607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277326" y="6041700"/>
            <a:ext cx="2366420" cy="46071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853224" y="6575715"/>
            <a:ext cx="4094116" cy="36648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832283" y="7109731"/>
            <a:ext cx="10502298" cy="46071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688568" y="5426504"/>
            <a:ext cx="11676380" cy="2150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67055" marR="4720590" indent="-554990">
              <a:lnSpc>
                <a:spcPts val="4200"/>
              </a:lnSpc>
            </a:pPr>
            <a:r>
              <a:rPr dirty="0" sz="3600" spc="15">
                <a:latin typeface="Menlo"/>
                <a:cs typeface="Menlo"/>
              </a:rPr>
              <a:t>- name: Insert Index</a:t>
            </a:r>
            <a:r>
              <a:rPr dirty="0" sz="3600" spc="-50">
                <a:latin typeface="Menlo"/>
                <a:cs typeface="Menlo"/>
              </a:rPr>
              <a:t> </a:t>
            </a:r>
            <a:r>
              <a:rPr dirty="0" sz="3600" spc="15">
                <a:latin typeface="Menlo"/>
                <a:cs typeface="Menlo"/>
              </a:rPr>
              <a:t>Page  template:</a:t>
            </a:r>
            <a:endParaRPr sz="3600">
              <a:latin typeface="Menlo"/>
              <a:cs typeface="Menlo"/>
            </a:endParaRPr>
          </a:p>
          <a:p>
            <a:pPr marL="1122045">
              <a:lnSpc>
                <a:spcPts val="4025"/>
              </a:lnSpc>
            </a:pPr>
            <a:r>
              <a:rPr dirty="0" sz="3600" spc="15">
                <a:latin typeface="Menlo"/>
                <a:cs typeface="Menlo"/>
              </a:rPr>
              <a:t>src:</a:t>
            </a:r>
            <a:r>
              <a:rPr dirty="0" sz="3600" spc="-65">
                <a:latin typeface="Menlo"/>
                <a:cs typeface="Menlo"/>
              </a:rPr>
              <a:t> </a:t>
            </a:r>
            <a:r>
              <a:rPr dirty="0" sz="3600" spc="15">
                <a:latin typeface="Menlo"/>
                <a:cs typeface="Menlo"/>
              </a:rPr>
              <a:t>index.html</a:t>
            </a:r>
            <a:endParaRPr sz="3600">
              <a:latin typeface="Menlo"/>
              <a:cs typeface="Menlo"/>
            </a:endParaRPr>
          </a:p>
          <a:p>
            <a:pPr marL="1122045">
              <a:lnSpc>
                <a:spcPts val="4260"/>
              </a:lnSpc>
            </a:pPr>
            <a:r>
              <a:rPr dirty="0" sz="3600" spc="15">
                <a:latin typeface="Menlo"/>
                <a:cs typeface="Menlo"/>
              </a:rPr>
              <a:t>dest:</a:t>
            </a:r>
            <a:r>
              <a:rPr dirty="0" sz="3600" spc="-25">
                <a:latin typeface="Menlo"/>
                <a:cs typeface="Menlo"/>
              </a:rPr>
              <a:t> </a:t>
            </a:r>
            <a:r>
              <a:rPr dirty="0" sz="3600" spc="15">
                <a:latin typeface="Menlo"/>
                <a:cs typeface="Menlo"/>
              </a:rPr>
              <a:t>/usr/share/nginx/html/index.html</a:t>
            </a:r>
            <a:endParaRPr sz="3600">
              <a:latin typeface="Menlo"/>
              <a:cs typeface="Menl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84448" y="1840584"/>
            <a:ext cx="5217160" cy="1966595"/>
          </a:xfrm>
          <a:prstGeom prst="rect"/>
          <a:solidFill>
            <a:srgbClr val="E96468"/>
          </a:solidFill>
        </p:spPr>
        <p:txBody>
          <a:bodyPr wrap="square" lIns="0" tIns="598805" rIns="0" bIns="0" rtlCol="0" vert="horz">
            <a:spAutoFit/>
          </a:bodyPr>
          <a:lstStyle/>
          <a:p>
            <a:pPr marL="749300">
              <a:lnSpc>
                <a:spcPct val="100000"/>
              </a:lnSpc>
              <a:spcBef>
                <a:spcPts val="4715"/>
              </a:spcBef>
            </a:pPr>
            <a:r>
              <a:rPr dirty="0" sz="4950" spc="-5">
                <a:solidFill>
                  <a:srgbClr val="FFFFFF"/>
                </a:solidFill>
              </a:rPr>
              <a:t>Start</a:t>
            </a:r>
            <a:r>
              <a:rPr dirty="0" sz="4950" spc="-65">
                <a:solidFill>
                  <a:srgbClr val="FFFFFF"/>
                </a:solidFill>
              </a:rPr>
              <a:t> </a:t>
            </a:r>
            <a:r>
              <a:rPr dirty="0" sz="4950" spc="-5">
                <a:solidFill>
                  <a:srgbClr val="FFFFFF"/>
                </a:solidFill>
              </a:rPr>
              <a:t>Service</a:t>
            </a:r>
            <a:endParaRPr sz="4950"/>
          </a:p>
        </p:txBody>
      </p:sp>
      <p:sp>
        <p:nvSpPr>
          <p:cNvPr id="3" name="object 3"/>
          <p:cNvSpPr/>
          <p:nvPr/>
        </p:nvSpPr>
        <p:spPr>
          <a:xfrm>
            <a:off x="7842693" y="5518156"/>
            <a:ext cx="5245913" cy="3664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418591" y="6052171"/>
            <a:ext cx="2073235" cy="3664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973549" y="6586187"/>
            <a:ext cx="2994673" cy="46071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973549" y="7120201"/>
            <a:ext cx="3800931" cy="36648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7808892" y="5436975"/>
            <a:ext cx="5295900" cy="2150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67055" marR="5080" indent="-554990">
              <a:lnSpc>
                <a:spcPts val="4200"/>
              </a:lnSpc>
            </a:pPr>
            <a:r>
              <a:rPr dirty="0" sz="3600" spc="15">
                <a:latin typeface="Menlo"/>
                <a:cs typeface="Menlo"/>
              </a:rPr>
              <a:t>- name: Start</a:t>
            </a:r>
            <a:r>
              <a:rPr dirty="0" sz="3600" spc="-60">
                <a:latin typeface="Menlo"/>
                <a:cs typeface="Menlo"/>
              </a:rPr>
              <a:t> </a:t>
            </a:r>
            <a:r>
              <a:rPr dirty="0" sz="3600" spc="15">
                <a:latin typeface="Menlo"/>
                <a:cs typeface="Menlo"/>
              </a:rPr>
              <a:t>NGiNX  service:</a:t>
            </a:r>
            <a:endParaRPr sz="3600">
              <a:latin typeface="Menlo"/>
              <a:cs typeface="Menlo"/>
            </a:endParaRPr>
          </a:p>
          <a:p>
            <a:pPr marL="1122045" marR="281940">
              <a:lnSpc>
                <a:spcPts val="4200"/>
              </a:lnSpc>
              <a:spcBef>
                <a:spcPts val="5"/>
              </a:spcBef>
            </a:pPr>
            <a:r>
              <a:rPr dirty="0" sz="3600" spc="15">
                <a:latin typeface="Menlo"/>
                <a:cs typeface="Menlo"/>
              </a:rPr>
              <a:t>name: nginx  state:</a:t>
            </a:r>
            <a:r>
              <a:rPr dirty="0" sz="3600" spc="-65">
                <a:latin typeface="Menlo"/>
                <a:cs typeface="Menlo"/>
              </a:rPr>
              <a:t> </a:t>
            </a:r>
            <a:r>
              <a:rPr dirty="0" sz="3600" spc="15">
                <a:latin typeface="Menlo"/>
                <a:cs typeface="Menlo"/>
              </a:rPr>
              <a:t>started</a:t>
            </a:r>
            <a:endParaRPr sz="3600">
              <a:latin typeface="Menlo"/>
              <a:cs typeface="Menl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948036" y="1593601"/>
            <a:ext cx="5217160" cy="1966595"/>
          </a:xfrm>
          <a:custGeom>
            <a:avLst/>
            <a:gdLst/>
            <a:ahLst/>
            <a:cxnLst/>
            <a:rect l="l" t="t" r="r" b="b"/>
            <a:pathLst>
              <a:path w="5217159" h="1966595">
                <a:moveTo>
                  <a:pt x="0" y="0"/>
                </a:moveTo>
                <a:lnTo>
                  <a:pt x="5216563" y="0"/>
                </a:lnTo>
                <a:lnTo>
                  <a:pt x="5216563" y="1966435"/>
                </a:lnTo>
                <a:lnTo>
                  <a:pt x="0" y="1966435"/>
                </a:lnTo>
                <a:lnTo>
                  <a:pt x="0" y="0"/>
                </a:lnTo>
                <a:close/>
              </a:path>
            </a:pathLst>
          </a:custGeom>
          <a:solidFill>
            <a:srgbClr val="E9646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948036" y="1593601"/>
            <a:ext cx="5217160" cy="1966595"/>
          </a:xfrm>
          <a:prstGeom prst="rect"/>
        </p:spPr>
        <p:txBody>
          <a:bodyPr wrap="square" lIns="0" tIns="186690" rIns="0" bIns="0" rtlCol="0" vert="horz">
            <a:spAutoFit/>
          </a:bodyPr>
          <a:lstStyle/>
          <a:p>
            <a:pPr marL="1151255" marR="1135380" indent="41275">
              <a:lnSpc>
                <a:spcPct val="102699"/>
              </a:lnSpc>
              <a:spcBef>
                <a:spcPts val="1470"/>
              </a:spcBef>
            </a:pPr>
            <a:r>
              <a:rPr dirty="0" sz="4950" spc="-15">
                <a:solidFill>
                  <a:srgbClr val="FFFFFF"/>
                </a:solidFill>
              </a:rPr>
              <a:t>Configure  </a:t>
            </a:r>
            <a:r>
              <a:rPr dirty="0" sz="4950" spc="-95">
                <a:solidFill>
                  <a:srgbClr val="FFFFFF"/>
                </a:solidFill>
              </a:rPr>
              <a:t>r</a:t>
            </a:r>
            <a:r>
              <a:rPr dirty="0" sz="4950" spc="-5">
                <a:solidFill>
                  <a:srgbClr val="FFFFFF"/>
                </a:solidFill>
              </a:rPr>
              <a:t>epository</a:t>
            </a:r>
            <a:endParaRPr sz="4950"/>
          </a:p>
        </p:txBody>
      </p:sp>
      <p:sp>
        <p:nvSpPr>
          <p:cNvPr id="4" name="object 4"/>
          <p:cNvSpPr/>
          <p:nvPr/>
        </p:nvSpPr>
        <p:spPr>
          <a:xfrm>
            <a:off x="11080762" y="1593601"/>
            <a:ext cx="5217160" cy="1966595"/>
          </a:xfrm>
          <a:custGeom>
            <a:avLst/>
            <a:gdLst/>
            <a:ahLst/>
            <a:cxnLst/>
            <a:rect l="l" t="t" r="r" b="b"/>
            <a:pathLst>
              <a:path w="5217159" h="1966595">
                <a:moveTo>
                  <a:pt x="0" y="0"/>
                </a:moveTo>
                <a:lnTo>
                  <a:pt x="5216563" y="0"/>
                </a:lnTo>
                <a:lnTo>
                  <a:pt x="5216563" y="1966435"/>
                </a:lnTo>
                <a:lnTo>
                  <a:pt x="0" y="1966435"/>
                </a:lnTo>
                <a:lnTo>
                  <a:pt x="0" y="0"/>
                </a:lnTo>
                <a:close/>
              </a:path>
            </a:pathLst>
          </a:custGeom>
          <a:solidFill>
            <a:srgbClr val="E9646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1934580" y="2188018"/>
            <a:ext cx="3505835" cy="7778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4950" spc="-5">
                <a:solidFill>
                  <a:srgbClr val="FFFFFF"/>
                </a:solidFill>
                <a:latin typeface="HelveticaNeue-Medium"/>
                <a:cs typeface="HelveticaNeue-Medium"/>
              </a:rPr>
              <a:t>Install</a:t>
            </a:r>
            <a:r>
              <a:rPr dirty="0" sz="4950" spc="-65">
                <a:solidFill>
                  <a:srgbClr val="FFFFFF"/>
                </a:solidFill>
                <a:latin typeface="HelveticaNeue-Medium"/>
                <a:cs typeface="HelveticaNeue-Medium"/>
              </a:rPr>
              <a:t> </a:t>
            </a:r>
            <a:r>
              <a:rPr dirty="0" sz="4950" spc="-5">
                <a:solidFill>
                  <a:srgbClr val="FFFFFF"/>
                </a:solidFill>
                <a:latin typeface="HelveticaNeue-Medium"/>
                <a:cs typeface="HelveticaNeue-Medium"/>
              </a:rPr>
              <a:t>nginx</a:t>
            </a:r>
            <a:endParaRPr sz="4950">
              <a:latin typeface="HelveticaNeue-Medium"/>
              <a:cs typeface="HelveticaNeue-Medium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1080762" y="6051844"/>
            <a:ext cx="5217160" cy="1966595"/>
          </a:xfrm>
          <a:custGeom>
            <a:avLst/>
            <a:gdLst/>
            <a:ahLst/>
            <a:cxnLst/>
            <a:rect l="l" t="t" r="r" b="b"/>
            <a:pathLst>
              <a:path w="5217159" h="1966595">
                <a:moveTo>
                  <a:pt x="0" y="0"/>
                </a:moveTo>
                <a:lnTo>
                  <a:pt x="5216563" y="0"/>
                </a:lnTo>
                <a:lnTo>
                  <a:pt x="5216563" y="1966434"/>
                </a:lnTo>
                <a:lnTo>
                  <a:pt x="0" y="1966434"/>
                </a:lnTo>
                <a:lnTo>
                  <a:pt x="0" y="0"/>
                </a:lnTo>
                <a:close/>
              </a:path>
            </a:pathLst>
          </a:custGeom>
          <a:solidFill>
            <a:srgbClr val="E9646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1756575" y="6648615"/>
            <a:ext cx="3866515" cy="7778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4950" spc="-20">
                <a:solidFill>
                  <a:srgbClr val="FFFFFF"/>
                </a:solidFill>
                <a:latin typeface="HelveticaNeue-Medium"/>
                <a:cs typeface="HelveticaNeue-Medium"/>
              </a:rPr>
              <a:t>Create</a:t>
            </a:r>
            <a:r>
              <a:rPr dirty="0" sz="4950" spc="-75">
                <a:solidFill>
                  <a:srgbClr val="FFFFFF"/>
                </a:solidFill>
                <a:latin typeface="HelveticaNeue-Medium"/>
                <a:cs typeface="HelveticaNeue-Medium"/>
              </a:rPr>
              <a:t> </a:t>
            </a:r>
            <a:r>
              <a:rPr dirty="0" sz="4950" spc="-5">
                <a:solidFill>
                  <a:srgbClr val="FFFFFF"/>
                </a:solidFill>
                <a:latin typeface="HelveticaNeue-Medium"/>
                <a:cs typeface="HelveticaNeue-Medium"/>
              </a:rPr>
              <a:t>HTML</a:t>
            </a:r>
            <a:endParaRPr sz="4950">
              <a:latin typeface="HelveticaNeue-Medium"/>
              <a:cs typeface="HelveticaNeue-Medium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948036" y="6051844"/>
            <a:ext cx="5217160" cy="1966595"/>
          </a:xfrm>
          <a:custGeom>
            <a:avLst/>
            <a:gdLst/>
            <a:ahLst/>
            <a:cxnLst/>
            <a:rect l="l" t="t" r="r" b="b"/>
            <a:pathLst>
              <a:path w="5217159" h="1966595">
                <a:moveTo>
                  <a:pt x="0" y="0"/>
                </a:moveTo>
                <a:lnTo>
                  <a:pt x="5216563" y="0"/>
                </a:lnTo>
                <a:lnTo>
                  <a:pt x="5216563" y="1966434"/>
                </a:lnTo>
                <a:lnTo>
                  <a:pt x="0" y="1966434"/>
                </a:lnTo>
                <a:lnTo>
                  <a:pt x="0" y="0"/>
                </a:lnTo>
                <a:close/>
              </a:path>
            </a:pathLst>
          </a:custGeom>
          <a:solidFill>
            <a:srgbClr val="E9646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3948036" y="6051844"/>
            <a:ext cx="5217160" cy="1966595"/>
          </a:xfrm>
          <a:prstGeom prst="rect">
            <a:avLst/>
          </a:prstGeom>
        </p:spPr>
        <p:txBody>
          <a:bodyPr wrap="square" lIns="0" tIns="596265" rIns="0" bIns="0" rtlCol="0" vert="horz">
            <a:spAutoFit/>
          </a:bodyPr>
          <a:lstStyle/>
          <a:p>
            <a:pPr marL="742315">
              <a:lnSpc>
                <a:spcPct val="100000"/>
              </a:lnSpc>
              <a:spcBef>
                <a:spcPts val="4695"/>
              </a:spcBef>
            </a:pPr>
            <a:r>
              <a:rPr dirty="0" sz="4950" spc="-5">
                <a:solidFill>
                  <a:srgbClr val="FFFFFF"/>
                </a:solidFill>
                <a:latin typeface="HelveticaNeue-Medium"/>
                <a:cs typeface="HelveticaNeue-Medium"/>
              </a:rPr>
              <a:t>Start</a:t>
            </a:r>
            <a:r>
              <a:rPr dirty="0" sz="4950" spc="-65">
                <a:solidFill>
                  <a:srgbClr val="FFFFFF"/>
                </a:solidFill>
                <a:latin typeface="HelveticaNeue-Medium"/>
                <a:cs typeface="HelveticaNeue-Medium"/>
              </a:rPr>
              <a:t> </a:t>
            </a:r>
            <a:r>
              <a:rPr dirty="0" sz="4950" spc="-5">
                <a:solidFill>
                  <a:srgbClr val="FFFFFF"/>
                </a:solidFill>
                <a:latin typeface="HelveticaNeue-Medium"/>
                <a:cs typeface="HelveticaNeue-Medium"/>
              </a:rPr>
              <a:t>Service</a:t>
            </a:r>
            <a:endParaRPr sz="4950">
              <a:latin typeface="HelveticaNeue-Medium"/>
              <a:cs typeface="HelveticaNeue-Medium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2533974" y="3209130"/>
            <a:ext cx="2310139" cy="31936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2952810" y="4069706"/>
            <a:ext cx="1472565" cy="1472565"/>
          </a:xfrm>
          <a:custGeom>
            <a:avLst/>
            <a:gdLst/>
            <a:ahLst/>
            <a:cxnLst/>
            <a:rect l="l" t="t" r="r" b="b"/>
            <a:pathLst>
              <a:path w="1472565" h="1472564">
                <a:moveTo>
                  <a:pt x="1472468" y="530088"/>
                </a:moveTo>
                <a:lnTo>
                  <a:pt x="0" y="530088"/>
                </a:lnTo>
                <a:lnTo>
                  <a:pt x="736239" y="1472468"/>
                </a:lnTo>
                <a:lnTo>
                  <a:pt x="1472468" y="530088"/>
                </a:lnTo>
                <a:close/>
              </a:path>
              <a:path w="1472565" h="1472564">
                <a:moveTo>
                  <a:pt x="971834" y="0"/>
                </a:moveTo>
                <a:lnTo>
                  <a:pt x="500644" y="0"/>
                </a:lnTo>
                <a:lnTo>
                  <a:pt x="500644" y="530088"/>
                </a:lnTo>
                <a:lnTo>
                  <a:pt x="971834" y="530088"/>
                </a:lnTo>
                <a:lnTo>
                  <a:pt x="971834" y="0"/>
                </a:lnTo>
                <a:close/>
              </a:path>
            </a:pathLst>
          </a:custGeom>
          <a:solidFill>
            <a:srgbClr val="E9646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8967613" y="5438252"/>
            <a:ext cx="2310139" cy="31936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9386447" y="6298828"/>
            <a:ext cx="1472565" cy="1472565"/>
          </a:xfrm>
          <a:custGeom>
            <a:avLst/>
            <a:gdLst/>
            <a:ahLst/>
            <a:cxnLst/>
            <a:rect l="l" t="t" r="r" b="b"/>
            <a:pathLst>
              <a:path w="1472565" h="1472565">
                <a:moveTo>
                  <a:pt x="942379" y="0"/>
                </a:moveTo>
                <a:lnTo>
                  <a:pt x="0" y="736234"/>
                </a:lnTo>
                <a:lnTo>
                  <a:pt x="942379" y="1472468"/>
                </a:lnTo>
                <a:lnTo>
                  <a:pt x="942379" y="971829"/>
                </a:lnTo>
                <a:lnTo>
                  <a:pt x="1472467" y="971829"/>
                </a:lnTo>
                <a:lnTo>
                  <a:pt x="1472467" y="500639"/>
                </a:lnTo>
                <a:lnTo>
                  <a:pt x="942379" y="500639"/>
                </a:lnTo>
                <a:lnTo>
                  <a:pt x="942379" y="0"/>
                </a:lnTo>
                <a:close/>
              </a:path>
            </a:pathLst>
          </a:custGeom>
          <a:solidFill>
            <a:srgbClr val="E9646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9114859" y="1127255"/>
            <a:ext cx="2310139" cy="31936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9533694" y="1987832"/>
            <a:ext cx="1472565" cy="1472565"/>
          </a:xfrm>
          <a:custGeom>
            <a:avLst/>
            <a:gdLst/>
            <a:ahLst/>
            <a:cxnLst/>
            <a:rect l="l" t="t" r="r" b="b"/>
            <a:pathLst>
              <a:path w="1472565" h="1472564">
                <a:moveTo>
                  <a:pt x="530088" y="0"/>
                </a:moveTo>
                <a:lnTo>
                  <a:pt x="530088" y="500639"/>
                </a:lnTo>
                <a:lnTo>
                  <a:pt x="0" y="500639"/>
                </a:lnTo>
                <a:lnTo>
                  <a:pt x="0" y="971828"/>
                </a:lnTo>
                <a:lnTo>
                  <a:pt x="530088" y="971828"/>
                </a:lnTo>
                <a:lnTo>
                  <a:pt x="530088" y="1472468"/>
                </a:lnTo>
                <a:lnTo>
                  <a:pt x="1472472" y="736233"/>
                </a:lnTo>
                <a:lnTo>
                  <a:pt x="530088" y="0"/>
                </a:lnTo>
                <a:close/>
              </a:path>
            </a:pathLst>
          </a:custGeom>
          <a:solidFill>
            <a:srgbClr val="E96468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364069" y="4191201"/>
            <a:ext cx="7368540" cy="288226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 marR="5080" indent="628015">
              <a:lnSpc>
                <a:spcPct val="101600"/>
              </a:lnSpc>
            </a:pPr>
            <a:r>
              <a:rPr dirty="0" spc="15"/>
              <a:t>Declarative  </a:t>
            </a:r>
            <a:r>
              <a:rPr dirty="0" spc="15"/>
              <a:t>Configuration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22926" y="3434450"/>
            <a:ext cx="12858247" cy="34030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02236" y="2303383"/>
            <a:ext cx="9734550" cy="5041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53390" marR="2432050" indent="-441325">
              <a:lnSpc>
                <a:spcPts val="3300"/>
              </a:lnSpc>
            </a:pPr>
            <a:r>
              <a:rPr dirty="0" sz="2850" spc="20">
                <a:latin typeface="Menlo"/>
                <a:cs typeface="Menlo"/>
              </a:rPr>
              <a:t>resource "docker_image" "nginx"</a:t>
            </a:r>
            <a:r>
              <a:rPr dirty="0" sz="2850" spc="-40">
                <a:latin typeface="Menlo"/>
                <a:cs typeface="Menlo"/>
              </a:rPr>
              <a:t> </a:t>
            </a:r>
            <a:r>
              <a:rPr dirty="0" sz="2850" spc="20">
                <a:latin typeface="Menlo"/>
                <a:cs typeface="Menlo"/>
              </a:rPr>
              <a:t>{  name =</a:t>
            </a:r>
            <a:r>
              <a:rPr dirty="0" sz="2850" spc="-45">
                <a:latin typeface="Menlo"/>
                <a:cs typeface="Menlo"/>
              </a:rPr>
              <a:t> </a:t>
            </a:r>
            <a:r>
              <a:rPr dirty="0" sz="2850" spc="20">
                <a:latin typeface="Menlo"/>
                <a:cs typeface="Menlo"/>
              </a:rPr>
              <a:t>"nginx:1.11-alpine"</a:t>
            </a:r>
            <a:endParaRPr sz="2850">
              <a:latin typeface="Menlo"/>
              <a:cs typeface="Menlo"/>
            </a:endParaRPr>
          </a:p>
          <a:p>
            <a:pPr marL="12700">
              <a:lnSpc>
                <a:spcPts val="3210"/>
              </a:lnSpc>
            </a:pPr>
            <a:r>
              <a:rPr dirty="0" sz="2850" spc="20">
                <a:latin typeface="Menlo"/>
                <a:cs typeface="Menlo"/>
              </a:rPr>
              <a:t>}</a:t>
            </a:r>
            <a:endParaRPr sz="2850">
              <a:latin typeface="Menlo"/>
              <a:cs typeface="Menlo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900">
              <a:latin typeface="Times New Roman"/>
              <a:cs typeface="Times New Roman"/>
            </a:endParaRPr>
          </a:p>
          <a:p>
            <a:pPr marL="453390" marR="5080" indent="-441325">
              <a:lnSpc>
                <a:spcPts val="3300"/>
              </a:lnSpc>
              <a:tabLst>
                <a:tab pos="1777364" algn="l"/>
              </a:tabLst>
            </a:pPr>
            <a:r>
              <a:rPr dirty="0" sz="2850" spc="20">
                <a:latin typeface="Menlo"/>
                <a:cs typeface="Menlo"/>
              </a:rPr>
              <a:t>resource "docker_container" "nginx-server"</a:t>
            </a:r>
            <a:r>
              <a:rPr dirty="0" sz="2850" spc="-20">
                <a:latin typeface="Menlo"/>
                <a:cs typeface="Menlo"/>
              </a:rPr>
              <a:t> </a:t>
            </a:r>
            <a:r>
              <a:rPr dirty="0" sz="2850" spc="20">
                <a:latin typeface="Menlo"/>
                <a:cs typeface="Menlo"/>
              </a:rPr>
              <a:t>{  name	=</a:t>
            </a:r>
            <a:r>
              <a:rPr dirty="0" sz="2850" spc="-60">
                <a:latin typeface="Menlo"/>
                <a:cs typeface="Menlo"/>
              </a:rPr>
              <a:t> </a:t>
            </a:r>
            <a:r>
              <a:rPr dirty="0" sz="2850" spc="20">
                <a:latin typeface="Menlo"/>
                <a:cs typeface="Menlo"/>
              </a:rPr>
              <a:t>"nginx-server"</a:t>
            </a:r>
            <a:endParaRPr sz="2850">
              <a:latin typeface="Menlo"/>
              <a:cs typeface="Menlo"/>
            </a:endParaRPr>
          </a:p>
          <a:p>
            <a:pPr marL="453390">
              <a:lnSpc>
                <a:spcPts val="3145"/>
              </a:lnSpc>
            </a:pPr>
            <a:r>
              <a:rPr dirty="0" sz="2850" spc="20">
                <a:latin typeface="Menlo"/>
                <a:cs typeface="Menlo"/>
              </a:rPr>
              <a:t>image =</a:t>
            </a:r>
            <a:r>
              <a:rPr dirty="0" sz="2850" spc="-30">
                <a:latin typeface="Menlo"/>
                <a:cs typeface="Menlo"/>
              </a:rPr>
              <a:t> </a:t>
            </a:r>
            <a:r>
              <a:rPr dirty="0" sz="2850" spc="20">
                <a:latin typeface="Menlo"/>
                <a:cs typeface="Menlo"/>
              </a:rPr>
              <a:t>"${docker_image.nginx.latest}"</a:t>
            </a:r>
            <a:endParaRPr sz="2850">
              <a:latin typeface="Menlo"/>
              <a:cs typeface="Menlo"/>
            </a:endParaRPr>
          </a:p>
          <a:p>
            <a:pPr marL="894715" marR="5962650" indent="-441325">
              <a:lnSpc>
                <a:spcPts val="3300"/>
              </a:lnSpc>
              <a:spcBef>
                <a:spcPts val="150"/>
              </a:spcBef>
            </a:pPr>
            <a:r>
              <a:rPr dirty="0" sz="2850" spc="20">
                <a:latin typeface="Menlo"/>
                <a:cs typeface="Menlo"/>
              </a:rPr>
              <a:t>ports {  internal =</a:t>
            </a:r>
            <a:r>
              <a:rPr dirty="0" sz="2850" spc="-65">
                <a:latin typeface="Menlo"/>
                <a:cs typeface="Menlo"/>
              </a:rPr>
              <a:t> </a:t>
            </a:r>
            <a:r>
              <a:rPr dirty="0" sz="2850" spc="20">
                <a:latin typeface="Menlo"/>
                <a:cs typeface="Menlo"/>
              </a:rPr>
              <a:t>80</a:t>
            </a:r>
            <a:endParaRPr sz="2850">
              <a:latin typeface="Menlo"/>
              <a:cs typeface="Menlo"/>
            </a:endParaRPr>
          </a:p>
          <a:p>
            <a:pPr marL="453390">
              <a:lnSpc>
                <a:spcPts val="3145"/>
              </a:lnSpc>
            </a:pPr>
            <a:r>
              <a:rPr dirty="0" sz="2850" spc="20">
                <a:latin typeface="Menlo"/>
                <a:cs typeface="Menlo"/>
              </a:rPr>
              <a:t>}</a:t>
            </a:r>
            <a:endParaRPr sz="2850">
              <a:latin typeface="Menlo"/>
              <a:cs typeface="Menlo"/>
            </a:endParaRPr>
          </a:p>
          <a:p>
            <a:pPr marL="453390">
              <a:lnSpc>
                <a:spcPts val="3300"/>
              </a:lnSpc>
            </a:pPr>
            <a:r>
              <a:rPr dirty="0" sz="2850" spc="20">
                <a:latin typeface="Menlo"/>
                <a:cs typeface="Menlo"/>
              </a:rPr>
              <a:t>volumes</a:t>
            </a:r>
            <a:r>
              <a:rPr dirty="0" sz="2850" spc="-70">
                <a:latin typeface="Menlo"/>
                <a:cs typeface="Menlo"/>
              </a:rPr>
              <a:t> </a:t>
            </a:r>
            <a:r>
              <a:rPr dirty="0" sz="2850" spc="20">
                <a:latin typeface="Menlo"/>
                <a:cs typeface="Menlo"/>
              </a:rPr>
              <a:t>{</a:t>
            </a:r>
            <a:endParaRPr sz="2850">
              <a:latin typeface="Menlo"/>
              <a:cs typeface="Menlo"/>
            </a:endParaRPr>
          </a:p>
          <a:p>
            <a:pPr marL="894715">
              <a:lnSpc>
                <a:spcPts val="3360"/>
              </a:lnSpc>
            </a:pPr>
            <a:r>
              <a:rPr dirty="0" sz="2850" spc="20">
                <a:latin typeface="Menlo"/>
                <a:cs typeface="Menlo"/>
              </a:rPr>
              <a:t>container_path =</a:t>
            </a:r>
            <a:r>
              <a:rPr dirty="0" sz="2850" spc="-25">
                <a:latin typeface="Menlo"/>
                <a:cs typeface="Menlo"/>
              </a:rPr>
              <a:t> </a:t>
            </a:r>
            <a:r>
              <a:rPr dirty="0" sz="2850" spc="20">
                <a:latin typeface="Menlo"/>
                <a:cs typeface="Menlo"/>
              </a:rPr>
              <a:t>"/usr/share/nginx/html"</a:t>
            </a:r>
            <a:endParaRPr sz="2850">
              <a:latin typeface="Menlo"/>
              <a:cs typeface="Menl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84869" y="7329407"/>
            <a:ext cx="2011680" cy="8534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3300"/>
              </a:lnSpc>
            </a:pPr>
            <a:r>
              <a:rPr dirty="0" sz="2850" spc="20">
                <a:latin typeface="Menlo"/>
                <a:cs typeface="Menlo"/>
              </a:rPr>
              <a:t>host_path  read_only</a:t>
            </a:r>
            <a:endParaRPr sz="2850">
              <a:latin typeface="Menlo"/>
              <a:cs typeface="Menl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294742" y="7302737"/>
            <a:ext cx="7085965" cy="880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360"/>
              </a:lnSpc>
            </a:pPr>
            <a:r>
              <a:rPr dirty="0" sz="2850" spc="20">
                <a:latin typeface="Menlo"/>
                <a:cs typeface="Menlo"/>
              </a:rPr>
              <a:t>=</a:t>
            </a:r>
            <a:r>
              <a:rPr dirty="0" sz="2850" spc="-35">
                <a:latin typeface="Menlo"/>
                <a:cs typeface="Menlo"/>
              </a:rPr>
              <a:t> </a:t>
            </a:r>
            <a:r>
              <a:rPr dirty="0" sz="2850" spc="20">
                <a:latin typeface="Menlo"/>
                <a:cs typeface="Menlo"/>
              </a:rPr>
              <a:t>"/home/scrapbook/tutorial/www"</a:t>
            </a:r>
            <a:endParaRPr sz="2850">
              <a:latin typeface="Menlo"/>
              <a:cs typeface="Menlo"/>
            </a:endParaRPr>
          </a:p>
          <a:p>
            <a:pPr marL="12700">
              <a:lnSpc>
                <a:spcPts val="3360"/>
              </a:lnSpc>
            </a:pPr>
            <a:r>
              <a:rPr dirty="0" sz="2850" spc="20">
                <a:latin typeface="Menlo"/>
                <a:cs typeface="Menlo"/>
              </a:rPr>
              <a:t>=</a:t>
            </a:r>
            <a:r>
              <a:rPr dirty="0" sz="2850" spc="-75">
                <a:latin typeface="Menlo"/>
                <a:cs typeface="Menlo"/>
              </a:rPr>
              <a:t> </a:t>
            </a:r>
            <a:r>
              <a:rPr dirty="0" sz="2850" spc="20">
                <a:latin typeface="Menlo"/>
                <a:cs typeface="Menlo"/>
              </a:rPr>
              <a:t>true</a:t>
            </a:r>
            <a:endParaRPr sz="2850">
              <a:latin typeface="Menlo"/>
              <a:cs typeface="Menl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102236" y="8140408"/>
            <a:ext cx="687705" cy="880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53390">
              <a:lnSpc>
                <a:spcPts val="3360"/>
              </a:lnSpc>
            </a:pPr>
            <a:r>
              <a:rPr dirty="0" sz="2850" spc="20">
                <a:latin typeface="Menlo"/>
                <a:cs typeface="Menlo"/>
              </a:rPr>
              <a:t>}</a:t>
            </a:r>
            <a:endParaRPr sz="2850">
              <a:latin typeface="Menlo"/>
              <a:cs typeface="Menlo"/>
            </a:endParaRPr>
          </a:p>
          <a:p>
            <a:pPr marL="12700">
              <a:lnSpc>
                <a:spcPts val="3360"/>
              </a:lnSpc>
            </a:pPr>
            <a:r>
              <a:rPr dirty="0" sz="2850" spc="20">
                <a:latin typeface="Menlo"/>
                <a:cs typeface="Menlo"/>
              </a:rPr>
              <a:t>}</a:t>
            </a:r>
            <a:endParaRPr sz="2850">
              <a:latin typeface="Menlo"/>
              <a:cs typeface="Menlo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314065" y="3361154"/>
            <a:ext cx="4565306" cy="45862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72954" y="1840584"/>
            <a:ext cx="4958715" cy="1720850"/>
          </a:xfrm>
          <a:prstGeom prst="rect"/>
          <a:solidFill>
            <a:srgbClr val="5B4EE5"/>
          </a:solidFill>
        </p:spPr>
        <p:txBody>
          <a:bodyPr wrap="square" lIns="0" tIns="473075" rIns="0" bIns="0" rtlCol="0" vert="horz">
            <a:spAutoFit/>
          </a:bodyPr>
          <a:lstStyle/>
          <a:p>
            <a:pPr marL="929005">
              <a:lnSpc>
                <a:spcPct val="100000"/>
              </a:lnSpc>
              <a:spcBef>
                <a:spcPts val="3725"/>
              </a:spcBef>
            </a:pPr>
            <a:r>
              <a:rPr dirty="0" sz="4950" spc="-5">
                <a:solidFill>
                  <a:srgbClr val="FFFFFF"/>
                </a:solidFill>
              </a:rPr>
              <a:t>Use</a:t>
            </a:r>
            <a:r>
              <a:rPr dirty="0" sz="4950" spc="-80">
                <a:solidFill>
                  <a:srgbClr val="FFFFFF"/>
                </a:solidFill>
              </a:rPr>
              <a:t> </a:t>
            </a:r>
            <a:r>
              <a:rPr dirty="0" sz="4950" spc="-5">
                <a:solidFill>
                  <a:srgbClr val="FFFFFF"/>
                </a:solidFill>
              </a:rPr>
              <a:t>Image</a:t>
            </a:r>
            <a:endParaRPr sz="495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905303" y="5780884"/>
          <a:ext cx="11922760" cy="20770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86275"/>
                <a:gridCol w="8265134"/>
                <a:gridCol w="570863"/>
              </a:tblGrid>
              <a:tr h="1383997">
                <a:tc>
                  <a:txBody>
                    <a:bodyPr/>
                    <a:lstStyle/>
                    <a:p>
                      <a:pPr marL="749935" marR="172720" indent="-718820">
                        <a:lnSpc>
                          <a:spcPts val="5440"/>
                        </a:lnSpc>
                        <a:spcBef>
                          <a:spcPts val="10"/>
                        </a:spcBef>
                      </a:pPr>
                      <a:r>
                        <a:rPr dirty="0" sz="4700">
                          <a:latin typeface="Menlo"/>
                          <a:cs typeface="Menlo"/>
                        </a:rPr>
                        <a:t>resource  name</a:t>
                      </a:r>
                      <a:r>
                        <a:rPr dirty="0" sz="4700" spc="-100">
                          <a:latin typeface="Menlo"/>
                          <a:cs typeface="Menlo"/>
                        </a:rPr>
                        <a:t> </a:t>
                      </a:r>
                      <a:r>
                        <a:rPr dirty="0" sz="4700">
                          <a:latin typeface="Menlo"/>
                          <a:cs typeface="Menlo"/>
                        </a:rPr>
                        <a:t>=</a:t>
                      </a:r>
                      <a:endParaRPr sz="4700">
                        <a:latin typeface="Menlo"/>
                        <a:cs typeface="Menlo"/>
                      </a:endParaRPr>
                    </a:p>
                  </a:txBody>
                  <a:tcPr marL="0" marR="0" marB="0" marT="1270"/>
                </a:tc>
                <a:tc>
                  <a:txBody>
                    <a:bodyPr/>
                    <a:lstStyle/>
                    <a:p>
                      <a:pPr marL="179070" marR="172085">
                        <a:lnSpc>
                          <a:spcPts val="5440"/>
                        </a:lnSpc>
                        <a:spcBef>
                          <a:spcPts val="10"/>
                        </a:spcBef>
                      </a:pPr>
                      <a:r>
                        <a:rPr dirty="0" sz="4700">
                          <a:latin typeface="Menlo"/>
                          <a:cs typeface="Menlo"/>
                        </a:rPr>
                        <a:t>"docker_image"</a:t>
                      </a:r>
                      <a:r>
                        <a:rPr dirty="0" sz="4700" spc="-100">
                          <a:latin typeface="Menlo"/>
                          <a:cs typeface="Menlo"/>
                        </a:rPr>
                        <a:t> </a:t>
                      </a:r>
                      <a:r>
                        <a:rPr dirty="0" sz="4700">
                          <a:latin typeface="Menlo"/>
                          <a:cs typeface="Menlo"/>
                        </a:rPr>
                        <a:t>"nginx"  "nginx:1.11-alpine"</a:t>
                      </a:r>
                      <a:endParaRPr sz="4700">
                        <a:latin typeface="Menlo"/>
                        <a:cs typeface="Menlo"/>
                      </a:endParaRPr>
                    </a:p>
                  </a:txBody>
                  <a:tcPr marL="0" marR="0" marB="0" marT="1270"/>
                </a:tc>
                <a:tc>
                  <a:txBody>
                    <a:bodyPr/>
                    <a:lstStyle/>
                    <a:p>
                      <a:pPr marL="179705">
                        <a:lnSpc>
                          <a:spcPts val="5300"/>
                        </a:lnSpc>
                      </a:pPr>
                      <a:r>
                        <a:rPr dirty="0" sz="4700">
                          <a:latin typeface="Menlo"/>
                          <a:cs typeface="Menlo"/>
                        </a:rPr>
                        <a:t>{</a:t>
                      </a:r>
                      <a:endParaRPr sz="4700">
                        <a:latin typeface="Menlo"/>
                        <a:cs typeface="Menlo"/>
                      </a:endParaRPr>
                    </a:p>
                  </a:txBody>
                  <a:tcPr marL="0" marR="0" marB="0" marT="0"/>
                </a:tc>
              </a:tr>
              <a:tr h="692919">
                <a:tc>
                  <a:txBody>
                    <a:bodyPr/>
                    <a:lstStyle/>
                    <a:p>
                      <a:pPr marL="31750">
                        <a:lnSpc>
                          <a:spcPts val="5290"/>
                        </a:lnSpc>
                      </a:pPr>
                      <a:r>
                        <a:rPr dirty="0" sz="4700">
                          <a:latin typeface="Menlo"/>
                          <a:cs typeface="Menlo"/>
                        </a:rPr>
                        <a:t>}</a:t>
                      </a:r>
                      <a:endParaRPr sz="4700">
                        <a:latin typeface="Menlo"/>
                        <a:cs typeface="Menlo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/>
                      <a:endParaRPr sz="4700">
                        <a:latin typeface="Menlo"/>
                        <a:cs typeface="Menlo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/>
                      <a:endParaRPr sz="4700">
                        <a:latin typeface="Menlo"/>
                        <a:cs typeface="Menlo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72954" y="1840584"/>
            <a:ext cx="4958715" cy="1720850"/>
          </a:xfrm>
          <a:prstGeom prst="rect"/>
          <a:solidFill>
            <a:srgbClr val="5B4EE5"/>
          </a:solidFill>
        </p:spPr>
        <p:txBody>
          <a:bodyPr wrap="square" lIns="0" tIns="65404" rIns="0" bIns="0" rtlCol="0" vert="horz">
            <a:spAutoFit/>
          </a:bodyPr>
          <a:lstStyle/>
          <a:p>
            <a:pPr marL="1064895" marR="1056640">
              <a:lnSpc>
                <a:spcPct val="102699"/>
              </a:lnSpc>
              <a:spcBef>
                <a:spcPts val="515"/>
              </a:spcBef>
            </a:pPr>
            <a:r>
              <a:rPr dirty="0" sz="4950" spc="-5">
                <a:solidFill>
                  <a:srgbClr val="FFFFFF"/>
                </a:solidFill>
              </a:rPr>
              <a:t>Configu</a:t>
            </a:r>
            <a:r>
              <a:rPr dirty="0" sz="4950" spc="-95">
                <a:solidFill>
                  <a:srgbClr val="FFFFFF"/>
                </a:solidFill>
              </a:rPr>
              <a:t>r</a:t>
            </a:r>
            <a:r>
              <a:rPr dirty="0" sz="4950" spc="-5">
                <a:solidFill>
                  <a:srgbClr val="FFFFFF"/>
                </a:solidFill>
              </a:rPr>
              <a:t>e  Container</a:t>
            </a:r>
            <a:endParaRPr sz="495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22860" rIns="0" bIns="0" rtlCol="0" vert="horz">
            <a:spAutoFit/>
          </a:bodyPr>
          <a:lstStyle/>
          <a:p>
            <a:pPr marL="529590" marR="5080" indent="-517525">
              <a:lnSpc>
                <a:spcPts val="3960"/>
              </a:lnSpc>
              <a:spcBef>
                <a:spcPts val="180"/>
              </a:spcBef>
              <a:tabLst>
                <a:tab pos="2080260" algn="l"/>
              </a:tabLst>
            </a:pPr>
            <a:r>
              <a:rPr dirty="0" spc="15"/>
              <a:t>resource "docker_container" "nginx-server" {  name	=</a:t>
            </a:r>
            <a:r>
              <a:rPr dirty="0" spc="-40"/>
              <a:t> </a:t>
            </a:r>
            <a:r>
              <a:rPr dirty="0" spc="15"/>
              <a:t>"nginx-server"</a:t>
            </a:r>
          </a:p>
          <a:p>
            <a:pPr marL="529590">
              <a:lnSpc>
                <a:spcPts val="3804"/>
              </a:lnSpc>
            </a:pPr>
            <a:r>
              <a:rPr dirty="0" spc="15"/>
              <a:t>image =</a:t>
            </a:r>
            <a:r>
              <a:rPr dirty="0" spc="30"/>
              <a:t> </a:t>
            </a:r>
            <a:r>
              <a:rPr dirty="0" spc="15"/>
              <a:t>"${docker_image.nginx.latest}"</a:t>
            </a:r>
          </a:p>
          <a:p>
            <a:pPr marL="1046480" marR="6983730" indent="-517525">
              <a:lnSpc>
                <a:spcPts val="3960"/>
              </a:lnSpc>
              <a:spcBef>
                <a:spcPts val="150"/>
              </a:spcBef>
            </a:pPr>
            <a:r>
              <a:rPr dirty="0" spc="15"/>
              <a:t>ports {  internal =</a:t>
            </a:r>
            <a:r>
              <a:rPr dirty="0" spc="-50"/>
              <a:t> </a:t>
            </a:r>
            <a:r>
              <a:rPr dirty="0" spc="15"/>
              <a:t>80</a:t>
            </a:r>
          </a:p>
          <a:p>
            <a:pPr marL="529590">
              <a:lnSpc>
                <a:spcPts val="3804"/>
              </a:lnSpc>
            </a:pPr>
            <a:r>
              <a:rPr dirty="0" spc="15"/>
              <a:t>}</a:t>
            </a:r>
          </a:p>
          <a:p>
            <a:pPr marL="529590">
              <a:lnSpc>
                <a:spcPts val="3960"/>
              </a:lnSpc>
            </a:pPr>
            <a:r>
              <a:rPr dirty="0" spc="15"/>
              <a:t>volumes</a:t>
            </a:r>
            <a:r>
              <a:rPr dirty="0" spc="-60"/>
              <a:t> </a:t>
            </a:r>
            <a:r>
              <a:rPr dirty="0" spc="15"/>
              <a:t>{</a:t>
            </a:r>
          </a:p>
          <a:p>
            <a:pPr marL="1046480">
              <a:lnSpc>
                <a:spcPts val="3990"/>
              </a:lnSpc>
            </a:pPr>
            <a:r>
              <a:rPr dirty="0" spc="15"/>
              <a:t>container_path =</a:t>
            </a:r>
            <a:r>
              <a:rPr dirty="0" spc="40"/>
              <a:t> </a:t>
            </a:r>
            <a:r>
              <a:rPr dirty="0" spc="15"/>
              <a:t>"/usr/share/nginx/html"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350982" y="8351324"/>
            <a:ext cx="2352040" cy="1019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3960"/>
              </a:lnSpc>
            </a:pPr>
            <a:r>
              <a:rPr dirty="0" sz="3350" spc="15">
                <a:latin typeface="Menlo"/>
                <a:cs typeface="Menlo"/>
              </a:rPr>
              <a:t>host_path  read_only</a:t>
            </a:r>
            <a:endParaRPr sz="3350">
              <a:latin typeface="Menlo"/>
              <a:cs typeface="Menl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228262" y="8328210"/>
            <a:ext cx="8296275" cy="1042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990"/>
              </a:lnSpc>
            </a:pPr>
            <a:r>
              <a:rPr dirty="0" sz="3350" spc="15">
                <a:latin typeface="Menlo"/>
                <a:cs typeface="Menlo"/>
              </a:rPr>
              <a:t>= "/home/scrapbook/tutorial/www"</a:t>
            </a:r>
            <a:endParaRPr sz="3350">
              <a:latin typeface="Menlo"/>
              <a:cs typeface="Menlo"/>
            </a:endParaRPr>
          </a:p>
          <a:p>
            <a:pPr marL="12700">
              <a:lnSpc>
                <a:spcPts val="3990"/>
              </a:lnSpc>
            </a:pPr>
            <a:r>
              <a:rPr dirty="0" sz="3350" spc="15">
                <a:latin typeface="Menlo"/>
                <a:cs typeface="Menlo"/>
              </a:rPr>
              <a:t>=</a:t>
            </a:r>
            <a:r>
              <a:rPr dirty="0" sz="3350" spc="-70">
                <a:latin typeface="Menlo"/>
                <a:cs typeface="Menlo"/>
              </a:rPr>
              <a:t> </a:t>
            </a:r>
            <a:r>
              <a:rPr dirty="0" sz="3350" spc="15">
                <a:latin typeface="Menlo"/>
                <a:cs typeface="Menlo"/>
              </a:rPr>
              <a:t>true</a:t>
            </a:r>
            <a:endParaRPr sz="3350">
              <a:latin typeface="Menlo"/>
              <a:cs typeface="Menl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317041" y="9333414"/>
            <a:ext cx="801370" cy="1042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29590">
              <a:lnSpc>
                <a:spcPts val="3990"/>
              </a:lnSpc>
            </a:pPr>
            <a:r>
              <a:rPr dirty="0" sz="3350" spc="15">
                <a:latin typeface="Menlo"/>
                <a:cs typeface="Menlo"/>
              </a:rPr>
              <a:t>}</a:t>
            </a:r>
            <a:endParaRPr sz="3350">
              <a:latin typeface="Menlo"/>
              <a:cs typeface="Menlo"/>
            </a:endParaRPr>
          </a:p>
          <a:p>
            <a:pPr marL="12700">
              <a:lnSpc>
                <a:spcPts val="3990"/>
              </a:lnSpc>
            </a:pPr>
            <a:r>
              <a:rPr dirty="0" sz="3350" spc="15">
                <a:latin typeface="Menlo"/>
                <a:cs typeface="Menlo"/>
              </a:rPr>
              <a:t>}</a:t>
            </a:r>
            <a:endParaRPr sz="3350">
              <a:latin typeface="Menlo"/>
              <a:cs typeface="Menlo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21871" y="3371951"/>
            <a:ext cx="4958715" cy="1720850"/>
          </a:xfrm>
          <a:prstGeom prst="rect"/>
          <a:solidFill>
            <a:srgbClr val="5B4EE5"/>
          </a:solidFill>
        </p:spPr>
        <p:txBody>
          <a:bodyPr wrap="square" lIns="0" tIns="470534" rIns="0" bIns="0" rtlCol="0" vert="horz">
            <a:spAutoFit/>
          </a:bodyPr>
          <a:lstStyle/>
          <a:p>
            <a:pPr marL="928369">
              <a:lnSpc>
                <a:spcPct val="100000"/>
              </a:lnSpc>
              <a:spcBef>
                <a:spcPts val="3704"/>
              </a:spcBef>
            </a:pPr>
            <a:r>
              <a:rPr dirty="0" sz="4950" spc="-5">
                <a:solidFill>
                  <a:srgbClr val="FFFFFF"/>
                </a:solidFill>
              </a:rPr>
              <a:t>Use</a:t>
            </a:r>
            <a:r>
              <a:rPr dirty="0" sz="4950" spc="-80">
                <a:solidFill>
                  <a:srgbClr val="FFFFFF"/>
                </a:solidFill>
              </a:rPr>
              <a:t> </a:t>
            </a:r>
            <a:r>
              <a:rPr dirty="0" sz="4950" spc="-5">
                <a:solidFill>
                  <a:srgbClr val="FFFFFF"/>
                </a:solidFill>
              </a:rPr>
              <a:t>Image</a:t>
            </a:r>
            <a:endParaRPr sz="4950"/>
          </a:p>
        </p:txBody>
      </p:sp>
      <p:sp>
        <p:nvSpPr>
          <p:cNvPr id="3" name="object 3"/>
          <p:cNvSpPr txBox="1"/>
          <p:nvPr/>
        </p:nvSpPr>
        <p:spPr>
          <a:xfrm>
            <a:off x="4421871" y="6066569"/>
            <a:ext cx="4958715" cy="1720850"/>
          </a:xfrm>
          <a:prstGeom prst="rect">
            <a:avLst/>
          </a:prstGeom>
          <a:solidFill>
            <a:srgbClr val="5B4EE5"/>
          </a:solidFill>
        </p:spPr>
        <p:txBody>
          <a:bodyPr wrap="square" lIns="0" tIns="59055" rIns="0" bIns="0" rtlCol="0" vert="horz">
            <a:spAutoFit/>
          </a:bodyPr>
          <a:lstStyle/>
          <a:p>
            <a:pPr marL="1064260" marR="1057275">
              <a:lnSpc>
                <a:spcPct val="102699"/>
              </a:lnSpc>
              <a:spcBef>
                <a:spcPts val="465"/>
              </a:spcBef>
            </a:pPr>
            <a:r>
              <a:rPr dirty="0" sz="4950" spc="-5">
                <a:solidFill>
                  <a:srgbClr val="FFFFFF"/>
                </a:solidFill>
                <a:latin typeface="HelveticaNeue-Medium"/>
                <a:cs typeface="HelveticaNeue-Medium"/>
              </a:rPr>
              <a:t>Configu</a:t>
            </a:r>
            <a:r>
              <a:rPr dirty="0" sz="4950" spc="-95">
                <a:solidFill>
                  <a:srgbClr val="FFFFFF"/>
                </a:solidFill>
                <a:latin typeface="HelveticaNeue-Medium"/>
                <a:cs typeface="HelveticaNeue-Medium"/>
              </a:rPr>
              <a:t>r</a:t>
            </a:r>
            <a:r>
              <a:rPr dirty="0" sz="4950" spc="-5">
                <a:solidFill>
                  <a:srgbClr val="FFFFFF"/>
                </a:solidFill>
                <a:latin typeface="HelveticaNeue-Medium"/>
                <a:cs typeface="HelveticaNeue-Medium"/>
              </a:rPr>
              <a:t>e  Container</a:t>
            </a:r>
            <a:endParaRPr sz="4950">
              <a:latin typeface="HelveticaNeue-Medium"/>
              <a:cs typeface="HelveticaNeue-Medium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2128227" y="3454737"/>
            <a:ext cx="4417695" cy="4408805"/>
          </a:xfrm>
          <a:custGeom>
            <a:avLst/>
            <a:gdLst/>
            <a:ahLst/>
            <a:cxnLst/>
            <a:rect l="l" t="t" r="r" b="b"/>
            <a:pathLst>
              <a:path w="4417694" h="4408805">
                <a:moveTo>
                  <a:pt x="2431528" y="4397771"/>
                </a:moveTo>
                <a:lnTo>
                  <a:pt x="1985883" y="4397771"/>
                </a:lnTo>
                <a:lnTo>
                  <a:pt x="2030360" y="4408242"/>
                </a:lnTo>
                <a:lnTo>
                  <a:pt x="2387052" y="4408242"/>
                </a:lnTo>
                <a:lnTo>
                  <a:pt x="2431528" y="4397771"/>
                </a:lnTo>
                <a:close/>
              </a:path>
              <a:path w="4417694" h="4408805">
                <a:moveTo>
                  <a:pt x="2520247" y="4387300"/>
                </a:moveTo>
                <a:lnTo>
                  <a:pt x="1897165" y="4387300"/>
                </a:lnTo>
                <a:lnTo>
                  <a:pt x="1941480" y="4397771"/>
                </a:lnTo>
                <a:lnTo>
                  <a:pt x="2475931" y="4397771"/>
                </a:lnTo>
                <a:lnTo>
                  <a:pt x="2520247" y="4387300"/>
                </a:lnTo>
                <a:close/>
              </a:path>
              <a:path w="4417694" h="4408805">
                <a:moveTo>
                  <a:pt x="2564460" y="20941"/>
                </a:moveTo>
                <a:lnTo>
                  <a:pt x="1852952" y="20941"/>
                </a:lnTo>
                <a:lnTo>
                  <a:pt x="1547563" y="94237"/>
                </a:lnTo>
                <a:lnTo>
                  <a:pt x="1504698" y="115179"/>
                </a:lnTo>
                <a:lnTo>
                  <a:pt x="1419686" y="136121"/>
                </a:lnTo>
                <a:lnTo>
                  <a:pt x="1335728" y="178005"/>
                </a:lnTo>
                <a:lnTo>
                  <a:pt x="1294181" y="188475"/>
                </a:lnTo>
                <a:lnTo>
                  <a:pt x="1131218" y="272243"/>
                </a:lnTo>
                <a:lnTo>
                  <a:pt x="1091356" y="303655"/>
                </a:lnTo>
                <a:lnTo>
                  <a:pt x="1012789" y="345539"/>
                </a:lnTo>
                <a:lnTo>
                  <a:pt x="974114" y="376951"/>
                </a:lnTo>
                <a:lnTo>
                  <a:pt x="935863" y="397893"/>
                </a:lnTo>
                <a:lnTo>
                  <a:pt x="898052" y="429306"/>
                </a:lnTo>
                <a:lnTo>
                  <a:pt x="860695" y="450248"/>
                </a:lnTo>
                <a:lnTo>
                  <a:pt x="823807" y="481660"/>
                </a:lnTo>
                <a:lnTo>
                  <a:pt x="787403" y="513073"/>
                </a:lnTo>
                <a:lnTo>
                  <a:pt x="751496" y="544486"/>
                </a:lnTo>
                <a:lnTo>
                  <a:pt x="716102" y="575898"/>
                </a:lnTo>
                <a:lnTo>
                  <a:pt x="681236" y="607311"/>
                </a:lnTo>
                <a:lnTo>
                  <a:pt x="646912" y="638724"/>
                </a:lnTo>
                <a:lnTo>
                  <a:pt x="613312" y="680607"/>
                </a:lnTo>
                <a:lnTo>
                  <a:pt x="580608" y="712020"/>
                </a:lnTo>
                <a:lnTo>
                  <a:pt x="548800" y="743432"/>
                </a:lnTo>
                <a:lnTo>
                  <a:pt x="517888" y="785316"/>
                </a:lnTo>
                <a:lnTo>
                  <a:pt x="487872" y="816729"/>
                </a:lnTo>
                <a:lnTo>
                  <a:pt x="458752" y="858612"/>
                </a:lnTo>
                <a:lnTo>
                  <a:pt x="430528" y="890025"/>
                </a:lnTo>
                <a:lnTo>
                  <a:pt x="403200" y="931908"/>
                </a:lnTo>
                <a:lnTo>
                  <a:pt x="376768" y="973792"/>
                </a:lnTo>
                <a:lnTo>
                  <a:pt x="351232" y="1005204"/>
                </a:lnTo>
                <a:lnTo>
                  <a:pt x="326592" y="1047088"/>
                </a:lnTo>
                <a:lnTo>
                  <a:pt x="302848" y="1088972"/>
                </a:lnTo>
                <a:lnTo>
                  <a:pt x="280000" y="1130855"/>
                </a:lnTo>
                <a:lnTo>
                  <a:pt x="258048" y="1172739"/>
                </a:lnTo>
                <a:lnTo>
                  <a:pt x="236992" y="1204151"/>
                </a:lnTo>
                <a:lnTo>
                  <a:pt x="216832" y="1246035"/>
                </a:lnTo>
                <a:lnTo>
                  <a:pt x="197568" y="1287918"/>
                </a:lnTo>
                <a:lnTo>
                  <a:pt x="179200" y="1329802"/>
                </a:lnTo>
                <a:lnTo>
                  <a:pt x="161728" y="1371685"/>
                </a:lnTo>
                <a:lnTo>
                  <a:pt x="145152" y="1413569"/>
                </a:lnTo>
                <a:lnTo>
                  <a:pt x="129472" y="1455453"/>
                </a:lnTo>
                <a:lnTo>
                  <a:pt x="114688" y="1497336"/>
                </a:lnTo>
                <a:lnTo>
                  <a:pt x="100800" y="1539220"/>
                </a:lnTo>
                <a:lnTo>
                  <a:pt x="87808" y="1591574"/>
                </a:lnTo>
                <a:lnTo>
                  <a:pt x="75712" y="1633458"/>
                </a:lnTo>
                <a:lnTo>
                  <a:pt x="64512" y="1675341"/>
                </a:lnTo>
                <a:lnTo>
                  <a:pt x="54208" y="1717225"/>
                </a:lnTo>
                <a:lnTo>
                  <a:pt x="44800" y="1759108"/>
                </a:lnTo>
                <a:lnTo>
                  <a:pt x="36288" y="1800992"/>
                </a:lnTo>
                <a:lnTo>
                  <a:pt x="28672" y="1853346"/>
                </a:lnTo>
                <a:lnTo>
                  <a:pt x="21952" y="1895230"/>
                </a:lnTo>
                <a:lnTo>
                  <a:pt x="16128" y="1937113"/>
                </a:lnTo>
                <a:lnTo>
                  <a:pt x="11200" y="1978997"/>
                </a:lnTo>
                <a:lnTo>
                  <a:pt x="7168" y="2031351"/>
                </a:lnTo>
                <a:lnTo>
                  <a:pt x="4032" y="2073235"/>
                </a:lnTo>
                <a:lnTo>
                  <a:pt x="1792" y="2115118"/>
                </a:lnTo>
                <a:lnTo>
                  <a:pt x="448" y="2157002"/>
                </a:lnTo>
                <a:lnTo>
                  <a:pt x="0" y="2209356"/>
                </a:lnTo>
                <a:lnTo>
                  <a:pt x="448" y="2251240"/>
                </a:lnTo>
                <a:lnTo>
                  <a:pt x="1792" y="2293123"/>
                </a:lnTo>
                <a:lnTo>
                  <a:pt x="4032" y="2335007"/>
                </a:lnTo>
                <a:lnTo>
                  <a:pt x="7168" y="2387361"/>
                </a:lnTo>
                <a:lnTo>
                  <a:pt x="11200" y="2429245"/>
                </a:lnTo>
                <a:lnTo>
                  <a:pt x="16128" y="2471128"/>
                </a:lnTo>
                <a:lnTo>
                  <a:pt x="21952" y="2513012"/>
                </a:lnTo>
                <a:lnTo>
                  <a:pt x="28672" y="2565366"/>
                </a:lnTo>
                <a:lnTo>
                  <a:pt x="36288" y="2607250"/>
                </a:lnTo>
                <a:lnTo>
                  <a:pt x="44800" y="2649133"/>
                </a:lnTo>
                <a:lnTo>
                  <a:pt x="54208" y="2691017"/>
                </a:lnTo>
                <a:lnTo>
                  <a:pt x="64512" y="2732901"/>
                </a:lnTo>
                <a:lnTo>
                  <a:pt x="75712" y="2774784"/>
                </a:lnTo>
                <a:lnTo>
                  <a:pt x="87808" y="2827139"/>
                </a:lnTo>
                <a:lnTo>
                  <a:pt x="100800" y="2869022"/>
                </a:lnTo>
                <a:lnTo>
                  <a:pt x="114688" y="2910906"/>
                </a:lnTo>
                <a:lnTo>
                  <a:pt x="129472" y="2952789"/>
                </a:lnTo>
                <a:lnTo>
                  <a:pt x="145152" y="2994673"/>
                </a:lnTo>
                <a:lnTo>
                  <a:pt x="161728" y="3036556"/>
                </a:lnTo>
                <a:lnTo>
                  <a:pt x="179200" y="3078440"/>
                </a:lnTo>
                <a:lnTo>
                  <a:pt x="197568" y="3120323"/>
                </a:lnTo>
                <a:lnTo>
                  <a:pt x="216832" y="3162207"/>
                </a:lnTo>
                <a:lnTo>
                  <a:pt x="236992" y="3204090"/>
                </a:lnTo>
                <a:lnTo>
                  <a:pt x="258048" y="3245974"/>
                </a:lnTo>
                <a:lnTo>
                  <a:pt x="280000" y="3277387"/>
                </a:lnTo>
                <a:lnTo>
                  <a:pt x="302848" y="3319270"/>
                </a:lnTo>
                <a:lnTo>
                  <a:pt x="326592" y="3361154"/>
                </a:lnTo>
                <a:lnTo>
                  <a:pt x="351232" y="3403037"/>
                </a:lnTo>
                <a:lnTo>
                  <a:pt x="376768" y="3434450"/>
                </a:lnTo>
                <a:lnTo>
                  <a:pt x="403200" y="3476333"/>
                </a:lnTo>
                <a:lnTo>
                  <a:pt x="430528" y="3518217"/>
                </a:lnTo>
                <a:lnTo>
                  <a:pt x="458752" y="3549630"/>
                </a:lnTo>
                <a:lnTo>
                  <a:pt x="487872" y="3591513"/>
                </a:lnTo>
                <a:lnTo>
                  <a:pt x="517888" y="3622926"/>
                </a:lnTo>
                <a:lnTo>
                  <a:pt x="548800" y="3664809"/>
                </a:lnTo>
                <a:lnTo>
                  <a:pt x="580608" y="3696222"/>
                </a:lnTo>
                <a:lnTo>
                  <a:pt x="613312" y="3727635"/>
                </a:lnTo>
                <a:lnTo>
                  <a:pt x="646912" y="3769518"/>
                </a:lnTo>
                <a:lnTo>
                  <a:pt x="681236" y="3800931"/>
                </a:lnTo>
                <a:lnTo>
                  <a:pt x="716102" y="3832344"/>
                </a:lnTo>
                <a:lnTo>
                  <a:pt x="751496" y="3863756"/>
                </a:lnTo>
                <a:lnTo>
                  <a:pt x="787403" y="3895169"/>
                </a:lnTo>
                <a:lnTo>
                  <a:pt x="823807" y="3926582"/>
                </a:lnTo>
                <a:lnTo>
                  <a:pt x="860695" y="3957994"/>
                </a:lnTo>
                <a:lnTo>
                  <a:pt x="898052" y="3978936"/>
                </a:lnTo>
                <a:lnTo>
                  <a:pt x="974114" y="4041761"/>
                </a:lnTo>
                <a:lnTo>
                  <a:pt x="1051875" y="4083645"/>
                </a:lnTo>
                <a:lnTo>
                  <a:pt x="1091356" y="4115057"/>
                </a:lnTo>
                <a:lnTo>
                  <a:pt x="1131218" y="4135999"/>
                </a:lnTo>
                <a:lnTo>
                  <a:pt x="1294181" y="4219766"/>
                </a:lnTo>
                <a:lnTo>
                  <a:pt x="1335728" y="4230237"/>
                </a:lnTo>
                <a:lnTo>
                  <a:pt x="1419686" y="4272121"/>
                </a:lnTo>
                <a:lnTo>
                  <a:pt x="1462067" y="4282592"/>
                </a:lnTo>
                <a:lnTo>
                  <a:pt x="1504698" y="4303533"/>
                </a:lnTo>
                <a:lnTo>
                  <a:pt x="1852952" y="4387300"/>
                </a:lnTo>
                <a:lnTo>
                  <a:pt x="2564460" y="4387300"/>
                </a:lnTo>
                <a:lnTo>
                  <a:pt x="2912712" y="4303533"/>
                </a:lnTo>
                <a:lnTo>
                  <a:pt x="2955343" y="4282592"/>
                </a:lnTo>
                <a:lnTo>
                  <a:pt x="2997724" y="4272121"/>
                </a:lnTo>
                <a:lnTo>
                  <a:pt x="3081681" y="4230237"/>
                </a:lnTo>
                <a:lnTo>
                  <a:pt x="3123228" y="4219766"/>
                </a:lnTo>
                <a:lnTo>
                  <a:pt x="3286191" y="4135999"/>
                </a:lnTo>
                <a:lnTo>
                  <a:pt x="3326052" y="4115057"/>
                </a:lnTo>
                <a:lnTo>
                  <a:pt x="3365533" y="4083645"/>
                </a:lnTo>
                <a:lnTo>
                  <a:pt x="3443293" y="4041761"/>
                </a:lnTo>
                <a:lnTo>
                  <a:pt x="3519354" y="3978936"/>
                </a:lnTo>
                <a:lnTo>
                  <a:pt x="3556711" y="3957994"/>
                </a:lnTo>
                <a:lnTo>
                  <a:pt x="3593598" y="3926582"/>
                </a:lnTo>
                <a:lnTo>
                  <a:pt x="3630003" y="3895169"/>
                </a:lnTo>
                <a:lnTo>
                  <a:pt x="3665909" y="3863756"/>
                </a:lnTo>
                <a:lnTo>
                  <a:pt x="3701302" y="3832344"/>
                </a:lnTo>
                <a:lnTo>
                  <a:pt x="3736168" y="3800931"/>
                </a:lnTo>
                <a:lnTo>
                  <a:pt x="3770492" y="3769518"/>
                </a:lnTo>
                <a:lnTo>
                  <a:pt x="3804092" y="3727635"/>
                </a:lnTo>
                <a:lnTo>
                  <a:pt x="3836796" y="3696222"/>
                </a:lnTo>
                <a:lnTo>
                  <a:pt x="3868604" y="3664809"/>
                </a:lnTo>
                <a:lnTo>
                  <a:pt x="3899516" y="3622926"/>
                </a:lnTo>
                <a:lnTo>
                  <a:pt x="3929532" y="3591513"/>
                </a:lnTo>
                <a:lnTo>
                  <a:pt x="3958652" y="3549630"/>
                </a:lnTo>
                <a:lnTo>
                  <a:pt x="3986876" y="3518217"/>
                </a:lnTo>
                <a:lnTo>
                  <a:pt x="4014204" y="3476333"/>
                </a:lnTo>
                <a:lnTo>
                  <a:pt x="4040636" y="3434450"/>
                </a:lnTo>
                <a:lnTo>
                  <a:pt x="4066172" y="3403037"/>
                </a:lnTo>
                <a:lnTo>
                  <a:pt x="4090812" y="3361154"/>
                </a:lnTo>
                <a:lnTo>
                  <a:pt x="4114556" y="3319270"/>
                </a:lnTo>
                <a:lnTo>
                  <a:pt x="4137404" y="3277387"/>
                </a:lnTo>
                <a:lnTo>
                  <a:pt x="4159356" y="3245974"/>
                </a:lnTo>
                <a:lnTo>
                  <a:pt x="4180412" y="3204090"/>
                </a:lnTo>
                <a:lnTo>
                  <a:pt x="4200572" y="3162207"/>
                </a:lnTo>
                <a:lnTo>
                  <a:pt x="4219836" y="3120323"/>
                </a:lnTo>
                <a:lnTo>
                  <a:pt x="4238204" y="3078440"/>
                </a:lnTo>
                <a:lnTo>
                  <a:pt x="4255676" y="3036556"/>
                </a:lnTo>
                <a:lnTo>
                  <a:pt x="4272252" y="2994673"/>
                </a:lnTo>
                <a:lnTo>
                  <a:pt x="4287932" y="2952789"/>
                </a:lnTo>
                <a:lnTo>
                  <a:pt x="4302716" y="2910906"/>
                </a:lnTo>
                <a:lnTo>
                  <a:pt x="4316604" y="2869022"/>
                </a:lnTo>
                <a:lnTo>
                  <a:pt x="4329596" y="2827139"/>
                </a:lnTo>
                <a:lnTo>
                  <a:pt x="4341692" y="2774784"/>
                </a:lnTo>
                <a:lnTo>
                  <a:pt x="4352892" y="2732901"/>
                </a:lnTo>
                <a:lnTo>
                  <a:pt x="4363196" y="2691017"/>
                </a:lnTo>
                <a:lnTo>
                  <a:pt x="4372604" y="2649133"/>
                </a:lnTo>
                <a:lnTo>
                  <a:pt x="4381116" y="2607250"/>
                </a:lnTo>
                <a:lnTo>
                  <a:pt x="4388732" y="2565366"/>
                </a:lnTo>
                <a:lnTo>
                  <a:pt x="4395452" y="2513012"/>
                </a:lnTo>
                <a:lnTo>
                  <a:pt x="4401276" y="2471128"/>
                </a:lnTo>
                <a:lnTo>
                  <a:pt x="4406204" y="2429245"/>
                </a:lnTo>
                <a:lnTo>
                  <a:pt x="4410236" y="2387361"/>
                </a:lnTo>
                <a:lnTo>
                  <a:pt x="4413372" y="2335007"/>
                </a:lnTo>
                <a:lnTo>
                  <a:pt x="4415612" y="2293123"/>
                </a:lnTo>
                <a:lnTo>
                  <a:pt x="4416956" y="2251240"/>
                </a:lnTo>
                <a:lnTo>
                  <a:pt x="4417404" y="2209356"/>
                </a:lnTo>
                <a:lnTo>
                  <a:pt x="4416956" y="2157002"/>
                </a:lnTo>
                <a:lnTo>
                  <a:pt x="4415612" y="2115118"/>
                </a:lnTo>
                <a:lnTo>
                  <a:pt x="4413372" y="2073235"/>
                </a:lnTo>
                <a:lnTo>
                  <a:pt x="4410236" y="2031351"/>
                </a:lnTo>
                <a:lnTo>
                  <a:pt x="4406204" y="1978997"/>
                </a:lnTo>
                <a:lnTo>
                  <a:pt x="4401276" y="1937113"/>
                </a:lnTo>
                <a:lnTo>
                  <a:pt x="4395452" y="1895230"/>
                </a:lnTo>
                <a:lnTo>
                  <a:pt x="4388732" y="1853346"/>
                </a:lnTo>
                <a:lnTo>
                  <a:pt x="4381116" y="1800992"/>
                </a:lnTo>
                <a:lnTo>
                  <a:pt x="4372604" y="1759108"/>
                </a:lnTo>
                <a:lnTo>
                  <a:pt x="4363196" y="1717225"/>
                </a:lnTo>
                <a:lnTo>
                  <a:pt x="4352892" y="1675341"/>
                </a:lnTo>
                <a:lnTo>
                  <a:pt x="4341692" y="1633458"/>
                </a:lnTo>
                <a:lnTo>
                  <a:pt x="4329596" y="1591574"/>
                </a:lnTo>
                <a:lnTo>
                  <a:pt x="4316604" y="1539220"/>
                </a:lnTo>
                <a:lnTo>
                  <a:pt x="4302716" y="1497336"/>
                </a:lnTo>
                <a:lnTo>
                  <a:pt x="4287932" y="1455453"/>
                </a:lnTo>
                <a:lnTo>
                  <a:pt x="4272252" y="1413569"/>
                </a:lnTo>
                <a:lnTo>
                  <a:pt x="4255676" y="1371685"/>
                </a:lnTo>
                <a:lnTo>
                  <a:pt x="4238204" y="1329802"/>
                </a:lnTo>
                <a:lnTo>
                  <a:pt x="4219836" y="1287918"/>
                </a:lnTo>
                <a:lnTo>
                  <a:pt x="4200572" y="1246035"/>
                </a:lnTo>
                <a:lnTo>
                  <a:pt x="4180412" y="1204151"/>
                </a:lnTo>
                <a:lnTo>
                  <a:pt x="4159356" y="1172739"/>
                </a:lnTo>
                <a:lnTo>
                  <a:pt x="4137404" y="1130855"/>
                </a:lnTo>
                <a:lnTo>
                  <a:pt x="4114556" y="1088972"/>
                </a:lnTo>
                <a:lnTo>
                  <a:pt x="4090812" y="1047088"/>
                </a:lnTo>
                <a:lnTo>
                  <a:pt x="4066172" y="1005204"/>
                </a:lnTo>
                <a:lnTo>
                  <a:pt x="4040636" y="973792"/>
                </a:lnTo>
                <a:lnTo>
                  <a:pt x="4014204" y="931908"/>
                </a:lnTo>
                <a:lnTo>
                  <a:pt x="3986876" y="890025"/>
                </a:lnTo>
                <a:lnTo>
                  <a:pt x="3958652" y="858612"/>
                </a:lnTo>
                <a:lnTo>
                  <a:pt x="3929532" y="816729"/>
                </a:lnTo>
                <a:lnTo>
                  <a:pt x="3899516" y="785316"/>
                </a:lnTo>
                <a:lnTo>
                  <a:pt x="3868604" y="743432"/>
                </a:lnTo>
                <a:lnTo>
                  <a:pt x="3836796" y="712020"/>
                </a:lnTo>
                <a:lnTo>
                  <a:pt x="3804092" y="680607"/>
                </a:lnTo>
                <a:lnTo>
                  <a:pt x="3770492" y="638724"/>
                </a:lnTo>
                <a:lnTo>
                  <a:pt x="3736168" y="607311"/>
                </a:lnTo>
                <a:lnTo>
                  <a:pt x="3701302" y="575898"/>
                </a:lnTo>
                <a:lnTo>
                  <a:pt x="3665909" y="544486"/>
                </a:lnTo>
                <a:lnTo>
                  <a:pt x="3630003" y="513073"/>
                </a:lnTo>
                <a:lnTo>
                  <a:pt x="3593598" y="481660"/>
                </a:lnTo>
                <a:lnTo>
                  <a:pt x="3556711" y="450248"/>
                </a:lnTo>
                <a:lnTo>
                  <a:pt x="3519354" y="429306"/>
                </a:lnTo>
                <a:lnTo>
                  <a:pt x="3481544" y="397893"/>
                </a:lnTo>
                <a:lnTo>
                  <a:pt x="3443293" y="376951"/>
                </a:lnTo>
                <a:lnTo>
                  <a:pt x="3404618" y="345539"/>
                </a:lnTo>
                <a:lnTo>
                  <a:pt x="3326052" y="303655"/>
                </a:lnTo>
                <a:lnTo>
                  <a:pt x="3286191" y="272243"/>
                </a:lnTo>
                <a:lnTo>
                  <a:pt x="3123228" y="188475"/>
                </a:lnTo>
                <a:lnTo>
                  <a:pt x="3081681" y="178005"/>
                </a:lnTo>
                <a:lnTo>
                  <a:pt x="2997724" y="136121"/>
                </a:lnTo>
                <a:lnTo>
                  <a:pt x="2912712" y="115179"/>
                </a:lnTo>
                <a:lnTo>
                  <a:pt x="2869847" y="94237"/>
                </a:lnTo>
                <a:lnTo>
                  <a:pt x="2564460" y="20941"/>
                </a:lnTo>
                <a:close/>
              </a:path>
              <a:path w="4417694" h="4408805">
                <a:moveTo>
                  <a:pt x="2475931" y="10470"/>
                </a:moveTo>
                <a:lnTo>
                  <a:pt x="1941480" y="10470"/>
                </a:lnTo>
                <a:lnTo>
                  <a:pt x="1897165" y="20941"/>
                </a:lnTo>
                <a:lnTo>
                  <a:pt x="2520247" y="20941"/>
                </a:lnTo>
                <a:lnTo>
                  <a:pt x="2475931" y="10470"/>
                </a:lnTo>
                <a:close/>
              </a:path>
              <a:path w="4417694" h="4408805">
                <a:moveTo>
                  <a:pt x="2387052" y="0"/>
                </a:moveTo>
                <a:lnTo>
                  <a:pt x="2030360" y="0"/>
                </a:lnTo>
                <a:lnTo>
                  <a:pt x="1985883" y="10470"/>
                </a:lnTo>
                <a:lnTo>
                  <a:pt x="2431528" y="10470"/>
                </a:lnTo>
                <a:lnTo>
                  <a:pt x="238705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3358620" y="5458307"/>
            <a:ext cx="1957070" cy="3924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50" spc="10">
                <a:solidFill>
                  <a:srgbClr val="FFFFFF"/>
                </a:solidFill>
                <a:latin typeface="HelveticaNeue-Medium"/>
                <a:cs typeface="HelveticaNeue-Medium"/>
              </a:rPr>
              <a:t>System</a:t>
            </a:r>
            <a:r>
              <a:rPr dirty="0" sz="2450" spc="-70">
                <a:solidFill>
                  <a:srgbClr val="FFFFFF"/>
                </a:solidFill>
                <a:latin typeface="HelveticaNeue-Medium"/>
                <a:cs typeface="HelveticaNeue-Medium"/>
              </a:rPr>
              <a:t> </a:t>
            </a:r>
            <a:r>
              <a:rPr dirty="0" sz="2450" spc="10">
                <a:solidFill>
                  <a:srgbClr val="FFFFFF"/>
                </a:solidFill>
                <a:latin typeface="HelveticaNeue-Medium"/>
                <a:cs typeface="HelveticaNeue-Medium"/>
              </a:rPr>
              <a:t>State</a:t>
            </a:r>
            <a:endParaRPr sz="2450">
              <a:latin typeface="HelveticaNeue-Medium"/>
              <a:cs typeface="HelveticaNeue-Medium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0017912" y="4918043"/>
            <a:ext cx="1472565" cy="1472565"/>
          </a:xfrm>
          <a:custGeom>
            <a:avLst/>
            <a:gdLst/>
            <a:ahLst/>
            <a:cxnLst/>
            <a:rect l="l" t="t" r="r" b="b"/>
            <a:pathLst>
              <a:path w="1472565" h="1472564">
                <a:moveTo>
                  <a:pt x="530090" y="0"/>
                </a:moveTo>
                <a:lnTo>
                  <a:pt x="530090" y="500639"/>
                </a:lnTo>
                <a:lnTo>
                  <a:pt x="0" y="500639"/>
                </a:lnTo>
                <a:lnTo>
                  <a:pt x="0" y="971829"/>
                </a:lnTo>
                <a:lnTo>
                  <a:pt x="530090" y="971829"/>
                </a:lnTo>
                <a:lnTo>
                  <a:pt x="530090" y="1472468"/>
                </a:lnTo>
                <a:lnTo>
                  <a:pt x="1472470" y="736234"/>
                </a:lnTo>
                <a:lnTo>
                  <a:pt x="5300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0115" y="311459"/>
            <a:ext cx="12433935" cy="243903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58140" marR="5080" indent="-346075">
              <a:lnSpc>
                <a:spcPct val="102000"/>
              </a:lnSpc>
            </a:pPr>
            <a:r>
              <a:rPr dirty="0" sz="7750"/>
              <a:t>Configuration</a:t>
            </a:r>
            <a:r>
              <a:rPr dirty="0" sz="7750" spc="-20"/>
              <a:t> </a:t>
            </a:r>
            <a:r>
              <a:rPr dirty="0" sz="7750"/>
              <a:t>Management  for Ops: Lessons</a:t>
            </a:r>
            <a:r>
              <a:rPr dirty="0" sz="7750" spc="-35"/>
              <a:t> </a:t>
            </a:r>
            <a:r>
              <a:rPr dirty="0" sz="7750" spc="20"/>
              <a:t>Learned</a:t>
            </a:r>
            <a:endParaRPr sz="7750"/>
          </a:p>
        </p:txBody>
      </p:sp>
      <p:sp>
        <p:nvSpPr>
          <p:cNvPr id="3" name="object 3"/>
          <p:cNvSpPr txBox="1"/>
          <p:nvPr/>
        </p:nvSpPr>
        <p:spPr>
          <a:xfrm>
            <a:off x="3662580" y="4650568"/>
            <a:ext cx="12180570" cy="45364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14984" indent="-502284">
              <a:lnSpc>
                <a:spcPct val="100000"/>
              </a:lnSpc>
              <a:buSzPct val="145098"/>
              <a:buChar char="•"/>
              <a:tabLst>
                <a:tab pos="515620" algn="l"/>
              </a:tabLst>
            </a:pPr>
            <a:r>
              <a:rPr dirty="0" sz="5100" spc="-10">
                <a:latin typeface="Helvetica Neue"/>
                <a:cs typeface="Helvetica Neue"/>
              </a:rPr>
              <a:t>Ordering </a:t>
            </a:r>
            <a:r>
              <a:rPr dirty="0" sz="5100">
                <a:latin typeface="Helvetica Neue"/>
                <a:cs typeface="Helvetica Neue"/>
              </a:rPr>
              <a:t>is</a:t>
            </a:r>
            <a:r>
              <a:rPr dirty="0" sz="5100" spc="-45">
                <a:latin typeface="Helvetica Neue"/>
                <a:cs typeface="Helvetica Neue"/>
              </a:rPr>
              <a:t> </a:t>
            </a:r>
            <a:r>
              <a:rPr dirty="0" sz="5100" spc="-20">
                <a:latin typeface="Helvetica Neue"/>
                <a:cs typeface="Helvetica Neue"/>
              </a:rPr>
              <a:t>hard </a:t>
            </a:r>
            <a:endParaRPr sz="5100">
              <a:latin typeface="Helvetica Neue"/>
              <a:cs typeface="Helvetica Neue"/>
            </a:endParaRPr>
          </a:p>
          <a:p>
            <a:pPr marL="514984" marR="487045" indent="-502284">
              <a:lnSpc>
                <a:spcPts val="6100"/>
              </a:lnSpc>
              <a:spcBef>
                <a:spcPts val="5065"/>
              </a:spcBef>
              <a:buSzPct val="145098"/>
              <a:buChar char="•"/>
              <a:tabLst>
                <a:tab pos="515620" algn="l"/>
              </a:tabLst>
            </a:pPr>
            <a:r>
              <a:rPr dirty="0" sz="5100" spc="-95">
                <a:latin typeface="Helvetica Neue"/>
                <a:cs typeface="Helvetica Neue"/>
              </a:rPr>
              <a:t>It’s </a:t>
            </a:r>
            <a:r>
              <a:rPr dirty="0" sz="5100" spc="5">
                <a:latin typeface="Helvetica Neue"/>
                <a:cs typeface="Helvetica Neue"/>
              </a:rPr>
              <a:t>easier to </a:t>
            </a:r>
            <a:r>
              <a:rPr dirty="0" sz="5100" spc="-10">
                <a:latin typeface="Helvetica Neue"/>
                <a:cs typeface="Helvetica Neue"/>
              </a:rPr>
              <a:t>reason </a:t>
            </a:r>
            <a:r>
              <a:rPr dirty="0" sz="5100">
                <a:latin typeface="Helvetica Neue"/>
                <a:cs typeface="Helvetica Neue"/>
              </a:rPr>
              <a:t>if </a:t>
            </a:r>
            <a:r>
              <a:rPr dirty="0" sz="5100" spc="5">
                <a:latin typeface="Helvetica Neue"/>
                <a:cs typeface="Helvetica Neue"/>
              </a:rPr>
              <a:t>you describe the  end</a:t>
            </a:r>
            <a:r>
              <a:rPr dirty="0" sz="5100" spc="-95">
                <a:latin typeface="Helvetica Neue"/>
                <a:cs typeface="Helvetica Neue"/>
              </a:rPr>
              <a:t> </a:t>
            </a:r>
            <a:r>
              <a:rPr dirty="0" sz="5100" spc="5">
                <a:latin typeface="Helvetica Neue"/>
                <a:cs typeface="Helvetica Neue"/>
              </a:rPr>
              <a:t>state </a:t>
            </a:r>
            <a:endParaRPr sz="5100">
              <a:latin typeface="Helvetica Neue"/>
              <a:cs typeface="Helvetica Neue"/>
            </a:endParaRPr>
          </a:p>
          <a:p>
            <a:pPr marL="514984" indent="-502284">
              <a:lnSpc>
                <a:spcPct val="100000"/>
              </a:lnSpc>
              <a:spcBef>
                <a:spcPts val="4645"/>
              </a:spcBef>
              <a:buSzPct val="145098"/>
              <a:buChar char="•"/>
              <a:tabLst>
                <a:tab pos="515620" algn="l"/>
              </a:tabLst>
            </a:pPr>
            <a:r>
              <a:rPr dirty="0" sz="5100" spc="-15">
                <a:latin typeface="Helvetica Neue"/>
                <a:cs typeface="Helvetica Neue"/>
              </a:rPr>
              <a:t>There </a:t>
            </a:r>
            <a:r>
              <a:rPr dirty="0" sz="5100">
                <a:latin typeface="Helvetica Neue"/>
                <a:cs typeface="Helvetica Neue"/>
              </a:rPr>
              <a:t>is </a:t>
            </a:r>
            <a:r>
              <a:rPr dirty="0" sz="5100" spc="-20">
                <a:latin typeface="Helvetica Neue"/>
                <a:cs typeface="Helvetica Neue"/>
              </a:rPr>
              <a:t>more </a:t>
            </a:r>
            <a:r>
              <a:rPr dirty="0" sz="5100" spc="5">
                <a:latin typeface="Helvetica Neue"/>
                <a:cs typeface="Helvetica Neue"/>
              </a:rPr>
              <a:t>than one way to do</a:t>
            </a:r>
            <a:r>
              <a:rPr dirty="0" sz="5100" spc="-35">
                <a:latin typeface="Helvetica Neue"/>
                <a:cs typeface="Helvetica Neue"/>
              </a:rPr>
              <a:t> </a:t>
            </a:r>
            <a:r>
              <a:rPr dirty="0" sz="5100" spc="5">
                <a:latin typeface="Helvetica Neue"/>
                <a:cs typeface="Helvetica Neue"/>
              </a:rPr>
              <a:t>things</a:t>
            </a:r>
            <a:endParaRPr sz="5100">
              <a:latin typeface="Helvetica Neue"/>
              <a:cs typeface="Helvetica Neue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21934" y="963321"/>
            <a:ext cx="4586247" cy="66699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9004961" y="1308860"/>
            <a:ext cx="8251057" cy="45443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858369" y="6837488"/>
            <a:ext cx="1476394" cy="147639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0751370" y="7140072"/>
            <a:ext cx="2059939" cy="85534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450" spc="-5" b="1">
                <a:latin typeface="Helvetica Neue"/>
                <a:cs typeface="Helvetica Neue"/>
              </a:rPr>
              <a:t>bryanl</a:t>
            </a:r>
            <a:endParaRPr sz="5450">
              <a:latin typeface="Helvetica Neue"/>
              <a:cs typeface="Helvetica Neue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858369" y="8847897"/>
            <a:ext cx="1476394" cy="147639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0751370" y="9150482"/>
            <a:ext cx="2059939" cy="85534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450" spc="-5" b="1">
                <a:latin typeface="Helvetica Neue"/>
                <a:cs typeface="Helvetica Neue"/>
              </a:rPr>
              <a:t>bryanl</a:t>
            </a:r>
            <a:endParaRPr sz="5450">
              <a:latin typeface="Helvetica Neue"/>
              <a:cs typeface="Helvetica Neue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55826" y="8471706"/>
            <a:ext cx="3711575" cy="16052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300" b="1">
                <a:latin typeface="Helvetica Neue"/>
                <a:cs typeface="Helvetica Neue"/>
              </a:rPr>
              <a:t>BOFH</a:t>
            </a:r>
            <a:endParaRPr sz="10300">
              <a:latin typeface="Helvetica Neue"/>
              <a:cs typeface="Helvetica Neue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02358" y="4327547"/>
            <a:ext cx="11909425" cy="262763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242820" marR="5080" indent="-2230755">
              <a:lnSpc>
                <a:spcPct val="102000"/>
              </a:lnSpc>
            </a:pPr>
            <a:r>
              <a:rPr dirty="0" sz="8350" spc="-5"/>
              <a:t>Declarative Applications  (in</a:t>
            </a:r>
            <a:r>
              <a:rPr dirty="0" sz="8350" spc="-65"/>
              <a:t> </a:t>
            </a:r>
            <a:r>
              <a:rPr dirty="0" sz="8350" spc="10"/>
              <a:t>Kubernetes)</a:t>
            </a:r>
            <a:endParaRPr sz="835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988665" y="3361154"/>
            <a:ext cx="12116435" cy="764540"/>
          </a:xfrm>
          <a:custGeom>
            <a:avLst/>
            <a:gdLst/>
            <a:ahLst/>
            <a:cxnLst/>
            <a:rect l="l" t="t" r="r" b="b"/>
            <a:pathLst>
              <a:path w="12116435" h="764539">
                <a:moveTo>
                  <a:pt x="0" y="764374"/>
                </a:moveTo>
                <a:lnTo>
                  <a:pt x="12116301" y="764374"/>
                </a:lnTo>
                <a:lnTo>
                  <a:pt x="12116301" y="0"/>
                </a:lnTo>
                <a:lnTo>
                  <a:pt x="0" y="0"/>
                </a:lnTo>
                <a:lnTo>
                  <a:pt x="0" y="764374"/>
                </a:lnTo>
                <a:close/>
              </a:path>
            </a:pathLst>
          </a:custGeom>
          <a:solidFill>
            <a:srgbClr val="EEFF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988665" y="4125528"/>
            <a:ext cx="4299585" cy="764540"/>
          </a:xfrm>
          <a:custGeom>
            <a:avLst/>
            <a:gdLst/>
            <a:ahLst/>
            <a:cxnLst/>
            <a:rect l="l" t="t" r="r" b="b"/>
            <a:pathLst>
              <a:path w="4299584" h="764539">
                <a:moveTo>
                  <a:pt x="0" y="764374"/>
                </a:moveTo>
                <a:lnTo>
                  <a:pt x="4299330" y="764374"/>
                </a:lnTo>
                <a:lnTo>
                  <a:pt x="4299330" y="0"/>
                </a:lnTo>
                <a:lnTo>
                  <a:pt x="0" y="0"/>
                </a:lnTo>
                <a:lnTo>
                  <a:pt x="0" y="764374"/>
                </a:lnTo>
                <a:close/>
              </a:path>
            </a:pathLst>
          </a:custGeom>
          <a:solidFill>
            <a:srgbClr val="EEFF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988665" y="4889903"/>
            <a:ext cx="7035800" cy="764540"/>
          </a:xfrm>
          <a:custGeom>
            <a:avLst/>
            <a:gdLst/>
            <a:ahLst/>
            <a:cxnLst/>
            <a:rect l="l" t="t" r="r" b="b"/>
            <a:pathLst>
              <a:path w="7035800" h="764539">
                <a:moveTo>
                  <a:pt x="0" y="764374"/>
                </a:moveTo>
                <a:lnTo>
                  <a:pt x="7035269" y="764374"/>
                </a:lnTo>
                <a:lnTo>
                  <a:pt x="7035269" y="0"/>
                </a:lnTo>
                <a:lnTo>
                  <a:pt x="0" y="0"/>
                </a:lnTo>
                <a:lnTo>
                  <a:pt x="0" y="764374"/>
                </a:lnTo>
                <a:close/>
              </a:path>
            </a:pathLst>
          </a:custGeom>
          <a:solidFill>
            <a:srgbClr val="EEFF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988665" y="5654278"/>
            <a:ext cx="7817484" cy="764540"/>
          </a:xfrm>
          <a:custGeom>
            <a:avLst/>
            <a:gdLst/>
            <a:ahLst/>
            <a:cxnLst/>
            <a:rect l="l" t="t" r="r" b="b"/>
            <a:pathLst>
              <a:path w="7817484" h="764539">
                <a:moveTo>
                  <a:pt x="0" y="764374"/>
                </a:moveTo>
                <a:lnTo>
                  <a:pt x="7816966" y="764374"/>
                </a:lnTo>
                <a:lnTo>
                  <a:pt x="7816966" y="0"/>
                </a:lnTo>
                <a:lnTo>
                  <a:pt x="0" y="0"/>
                </a:lnTo>
                <a:lnTo>
                  <a:pt x="0" y="764374"/>
                </a:lnTo>
                <a:close/>
              </a:path>
            </a:pathLst>
          </a:custGeom>
          <a:solidFill>
            <a:srgbClr val="EEFF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988665" y="6418652"/>
            <a:ext cx="7817484" cy="764540"/>
          </a:xfrm>
          <a:custGeom>
            <a:avLst/>
            <a:gdLst/>
            <a:ahLst/>
            <a:cxnLst/>
            <a:rect l="l" t="t" r="r" b="b"/>
            <a:pathLst>
              <a:path w="7817484" h="764540">
                <a:moveTo>
                  <a:pt x="0" y="764374"/>
                </a:moveTo>
                <a:lnTo>
                  <a:pt x="7816966" y="764374"/>
                </a:lnTo>
                <a:lnTo>
                  <a:pt x="7816966" y="0"/>
                </a:lnTo>
                <a:lnTo>
                  <a:pt x="0" y="0"/>
                </a:lnTo>
                <a:lnTo>
                  <a:pt x="0" y="764374"/>
                </a:lnTo>
                <a:close/>
              </a:path>
            </a:pathLst>
          </a:custGeom>
          <a:solidFill>
            <a:srgbClr val="EEFF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988665" y="7183027"/>
            <a:ext cx="7035800" cy="764540"/>
          </a:xfrm>
          <a:custGeom>
            <a:avLst/>
            <a:gdLst/>
            <a:ahLst/>
            <a:cxnLst/>
            <a:rect l="l" t="t" r="r" b="b"/>
            <a:pathLst>
              <a:path w="7035800" h="764540">
                <a:moveTo>
                  <a:pt x="0" y="764374"/>
                </a:moveTo>
                <a:lnTo>
                  <a:pt x="7035269" y="764374"/>
                </a:lnTo>
                <a:lnTo>
                  <a:pt x="7035269" y="0"/>
                </a:lnTo>
                <a:lnTo>
                  <a:pt x="0" y="0"/>
                </a:lnTo>
                <a:lnTo>
                  <a:pt x="0" y="764374"/>
                </a:lnTo>
                <a:close/>
              </a:path>
            </a:pathLst>
          </a:custGeom>
          <a:solidFill>
            <a:srgbClr val="EEFF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3976707" y="3320765"/>
            <a:ext cx="11751945" cy="4635500"/>
          </a:xfrm>
          <a:prstGeom prst="rect">
            <a:avLst/>
          </a:prstGeom>
        </p:spPr>
        <p:txBody>
          <a:bodyPr wrap="square" lIns="0" tIns="36194" rIns="0" bIns="0" rtlCol="0" vert="horz">
            <a:spAutoFit/>
          </a:bodyPr>
          <a:lstStyle/>
          <a:p>
            <a:pPr marL="794385" marR="5080" indent="-782320">
              <a:lnSpc>
                <a:spcPts val="6020"/>
              </a:lnSpc>
              <a:spcBef>
                <a:spcPts val="284"/>
              </a:spcBef>
            </a:pPr>
            <a:r>
              <a:rPr dirty="0" sz="5100" spc="5">
                <a:solidFill>
                  <a:srgbClr val="404040"/>
                </a:solidFill>
                <a:latin typeface="Menlo"/>
                <a:cs typeface="Menlo"/>
              </a:rPr>
              <a:t>- name: Create a k8s</a:t>
            </a:r>
            <a:r>
              <a:rPr dirty="0" sz="5100" spc="-45">
                <a:solidFill>
                  <a:srgbClr val="404040"/>
                </a:solidFill>
                <a:latin typeface="Menlo"/>
                <a:cs typeface="Menlo"/>
              </a:rPr>
              <a:t> </a:t>
            </a:r>
            <a:r>
              <a:rPr dirty="0" sz="5100" spc="5">
                <a:solidFill>
                  <a:srgbClr val="404040"/>
                </a:solidFill>
                <a:latin typeface="Menlo"/>
                <a:cs typeface="Menlo"/>
              </a:rPr>
              <a:t>namespace  k8s_raw:</a:t>
            </a:r>
            <a:endParaRPr sz="5100">
              <a:latin typeface="Menlo"/>
              <a:cs typeface="Menlo"/>
            </a:endParaRPr>
          </a:p>
          <a:p>
            <a:pPr algn="just" marL="1576070">
              <a:lnSpc>
                <a:spcPts val="5785"/>
              </a:lnSpc>
            </a:pPr>
            <a:r>
              <a:rPr dirty="0" sz="5100" spc="5">
                <a:solidFill>
                  <a:srgbClr val="404040"/>
                </a:solidFill>
                <a:latin typeface="Menlo"/>
                <a:cs typeface="Menlo"/>
              </a:rPr>
              <a:t>name:</a:t>
            </a:r>
            <a:r>
              <a:rPr dirty="0" sz="5100" spc="-75">
                <a:solidFill>
                  <a:srgbClr val="404040"/>
                </a:solidFill>
                <a:latin typeface="Menlo"/>
                <a:cs typeface="Menlo"/>
              </a:rPr>
              <a:t> </a:t>
            </a:r>
            <a:r>
              <a:rPr dirty="0" sz="5100" spc="5">
                <a:solidFill>
                  <a:srgbClr val="404040"/>
                </a:solidFill>
                <a:latin typeface="Menlo"/>
                <a:cs typeface="Menlo"/>
              </a:rPr>
              <a:t>testing</a:t>
            </a:r>
            <a:endParaRPr sz="5100">
              <a:latin typeface="Menlo"/>
              <a:cs typeface="Menlo"/>
            </a:endParaRPr>
          </a:p>
          <a:p>
            <a:pPr algn="just" marL="1576070" marR="4304030">
              <a:lnSpc>
                <a:spcPts val="6020"/>
              </a:lnSpc>
              <a:spcBef>
                <a:spcPts val="229"/>
              </a:spcBef>
            </a:pPr>
            <a:r>
              <a:rPr dirty="0" sz="5100" spc="5">
                <a:solidFill>
                  <a:srgbClr val="404040"/>
                </a:solidFill>
                <a:latin typeface="Menlo"/>
                <a:cs typeface="Menlo"/>
              </a:rPr>
              <a:t>api_version:</a:t>
            </a:r>
            <a:r>
              <a:rPr dirty="0" sz="5100" spc="-65">
                <a:solidFill>
                  <a:srgbClr val="404040"/>
                </a:solidFill>
                <a:latin typeface="Menlo"/>
                <a:cs typeface="Menlo"/>
              </a:rPr>
              <a:t> </a:t>
            </a:r>
            <a:r>
              <a:rPr dirty="0" sz="5100" spc="5">
                <a:solidFill>
                  <a:srgbClr val="404040"/>
                </a:solidFill>
                <a:latin typeface="Menlo"/>
                <a:cs typeface="Menlo"/>
              </a:rPr>
              <a:t>v1  kind:</a:t>
            </a:r>
            <a:r>
              <a:rPr dirty="0" sz="5100" spc="-70">
                <a:solidFill>
                  <a:srgbClr val="404040"/>
                </a:solidFill>
                <a:latin typeface="Menlo"/>
                <a:cs typeface="Menlo"/>
              </a:rPr>
              <a:t> </a:t>
            </a:r>
            <a:r>
              <a:rPr dirty="0" sz="5100" spc="5">
                <a:solidFill>
                  <a:srgbClr val="404040"/>
                </a:solidFill>
                <a:latin typeface="Menlo"/>
                <a:cs typeface="Menlo"/>
              </a:rPr>
              <a:t>Namespace  state:</a:t>
            </a:r>
            <a:r>
              <a:rPr dirty="0" sz="5100" spc="-70">
                <a:solidFill>
                  <a:srgbClr val="404040"/>
                </a:solidFill>
                <a:latin typeface="Menlo"/>
                <a:cs typeface="Menlo"/>
              </a:rPr>
              <a:t> </a:t>
            </a:r>
            <a:r>
              <a:rPr dirty="0" sz="5100" spc="5">
                <a:solidFill>
                  <a:srgbClr val="404040"/>
                </a:solidFill>
                <a:latin typeface="Menlo"/>
                <a:cs typeface="Menlo"/>
              </a:rPr>
              <a:t>present</a:t>
            </a:r>
            <a:endParaRPr sz="5100">
              <a:latin typeface="Menlo"/>
              <a:cs typeface="Menlo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80280" y="6334885"/>
            <a:ext cx="4589780" cy="680720"/>
          </a:xfrm>
          <a:custGeom>
            <a:avLst/>
            <a:gdLst/>
            <a:ahLst/>
            <a:cxnLst/>
            <a:rect l="l" t="t" r="r" b="b"/>
            <a:pathLst>
              <a:path w="4589780" h="680720">
                <a:moveTo>
                  <a:pt x="0" y="680607"/>
                </a:moveTo>
                <a:lnTo>
                  <a:pt x="4589315" y="680607"/>
                </a:lnTo>
                <a:lnTo>
                  <a:pt x="4589315" y="0"/>
                </a:lnTo>
                <a:lnTo>
                  <a:pt x="0" y="0"/>
                </a:lnTo>
                <a:lnTo>
                  <a:pt x="0" y="680607"/>
                </a:lnTo>
                <a:close/>
              </a:path>
            </a:pathLst>
          </a:custGeom>
          <a:solidFill>
            <a:srgbClr val="F8F8F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280280" y="7015493"/>
            <a:ext cx="10944225" cy="680720"/>
          </a:xfrm>
          <a:custGeom>
            <a:avLst/>
            <a:gdLst/>
            <a:ahLst/>
            <a:cxnLst/>
            <a:rect l="l" t="t" r="r" b="b"/>
            <a:pathLst>
              <a:path w="10944225" h="680720">
                <a:moveTo>
                  <a:pt x="0" y="680607"/>
                </a:moveTo>
                <a:lnTo>
                  <a:pt x="10943750" y="680607"/>
                </a:lnTo>
                <a:lnTo>
                  <a:pt x="10943750" y="0"/>
                </a:lnTo>
                <a:lnTo>
                  <a:pt x="0" y="0"/>
                </a:lnTo>
                <a:lnTo>
                  <a:pt x="0" y="680607"/>
                </a:lnTo>
                <a:close/>
              </a:path>
            </a:pathLst>
          </a:custGeom>
          <a:solidFill>
            <a:srgbClr val="F8F8F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280280" y="7696100"/>
            <a:ext cx="1412240" cy="680720"/>
          </a:xfrm>
          <a:custGeom>
            <a:avLst/>
            <a:gdLst/>
            <a:ahLst/>
            <a:cxnLst/>
            <a:rect l="l" t="t" r="r" b="b"/>
            <a:pathLst>
              <a:path w="1412239" h="680720">
                <a:moveTo>
                  <a:pt x="0" y="680607"/>
                </a:moveTo>
                <a:lnTo>
                  <a:pt x="1412097" y="680607"/>
                </a:lnTo>
                <a:lnTo>
                  <a:pt x="1412097" y="0"/>
                </a:lnTo>
                <a:lnTo>
                  <a:pt x="0" y="0"/>
                </a:lnTo>
                <a:lnTo>
                  <a:pt x="0" y="680607"/>
                </a:lnTo>
                <a:close/>
              </a:path>
            </a:pathLst>
          </a:custGeom>
          <a:solidFill>
            <a:srgbClr val="F8F8F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280280" y="2251240"/>
            <a:ext cx="8472805" cy="680720"/>
          </a:xfrm>
          <a:prstGeom prst="rect"/>
          <a:solidFill>
            <a:srgbClr val="F8F8F8"/>
          </a:solidFill>
        </p:spPr>
        <p:txBody>
          <a:bodyPr wrap="square" lIns="0" tIns="0" rIns="0" bIns="0" rtlCol="0" vert="horz">
            <a:spAutoFit/>
          </a:bodyPr>
          <a:lstStyle/>
          <a:p>
            <a:pPr marL="1905">
              <a:lnSpc>
                <a:spcPts val="5205"/>
              </a:lnSpc>
            </a:pPr>
            <a:r>
              <a:rPr dirty="0" sz="4600" spc="10">
                <a:solidFill>
                  <a:srgbClr val="333333"/>
                </a:solidFill>
                <a:latin typeface="Menlo"/>
                <a:cs typeface="Menlo"/>
              </a:rPr>
              <a:t>provider </a:t>
            </a:r>
            <a:r>
              <a:rPr dirty="0" sz="4600" spc="10">
                <a:solidFill>
                  <a:srgbClr val="DD1144"/>
                </a:solidFill>
                <a:latin typeface="Menlo"/>
                <a:cs typeface="Menlo"/>
              </a:rPr>
              <a:t>"kubernetes"</a:t>
            </a:r>
            <a:r>
              <a:rPr dirty="0" sz="4600" spc="-90">
                <a:solidFill>
                  <a:srgbClr val="DD1144"/>
                </a:solidFill>
                <a:latin typeface="Menlo"/>
                <a:cs typeface="Menlo"/>
              </a:rPr>
              <a:t> </a:t>
            </a:r>
            <a:r>
              <a:rPr dirty="0" sz="4600" spc="10">
                <a:solidFill>
                  <a:srgbClr val="333333"/>
                </a:solidFill>
                <a:latin typeface="Menlo"/>
                <a:cs typeface="Menlo"/>
              </a:rPr>
              <a:t>{</a:t>
            </a:r>
            <a:endParaRPr sz="4600">
              <a:latin typeface="Menlo"/>
              <a:cs typeface="Menlo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2280280" y="2931847"/>
          <a:ext cx="14121130" cy="1361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357923"/>
                <a:gridCol w="706030"/>
                <a:gridCol w="1938873"/>
                <a:gridCol w="2118144"/>
              </a:tblGrid>
              <a:tr h="680607">
                <a:tc>
                  <a:txBody>
                    <a:bodyPr/>
                    <a:lstStyle/>
                    <a:p>
                      <a:pPr marL="708025">
                        <a:lnSpc>
                          <a:spcPts val="5205"/>
                        </a:lnSpc>
                      </a:pPr>
                      <a:r>
                        <a:rPr dirty="0" sz="4600" spc="10">
                          <a:solidFill>
                            <a:srgbClr val="333333"/>
                          </a:solidFill>
                          <a:latin typeface="Menlo"/>
                          <a:cs typeface="Menlo"/>
                        </a:rPr>
                        <a:t>config_context_auth_info</a:t>
                      </a:r>
                      <a:endParaRPr sz="4600">
                        <a:latin typeface="Menlo"/>
                        <a:cs typeface="Menlo"/>
                      </a:endParaRPr>
                    </a:p>
                  </a:txBody>
                  <a:tcPr marL="0" marR="0" marB="0" marT="0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68275">
                        <a:lnSpc>
                          <a:spcPts val="5205"/>
                        </a:lnSpc>
                      </a:pPr>
                      <a:r>
                        <a:rPr dirty="0" sz="4600">
                          <a:solidFill>
                            <a:srgbClr val="333333"/>
                          </a:solidFill>
                          <a:latin typeface="Menlo"/>
                          <a:cs typeface="Menlo"/>
                        </a:rPr>
                        <a:t>=</a:t>
                      </a:r>
                      <a:endParaRPr sz="4600">
                        <a:latin typeface="Menlo"/>
                        <a:cs typeface="Menlo"/>
                      </a:endParaRPr>
                    </a:p>
                  </a:txBody>
                  <a:tcPr marL="0" marR="0" marB="0" marT="0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175895">
                        <a:lnSpc>
                          <a:spcPts val="5205"/>
                        </a:lnSpc>
                      </a:pPr>
                      <a:r>
                        <a:rPr dirty="0" sz="4600">
                          <a:solidFill>
                            <a:srgbClr val="DD1144"/>
                          </a:solidFill>
                          <a:latin typeface="Menlo"/>
                          <a:cs typeface="Menlo"/>
                        </a:rPr>
                        <a:t>"ops"</a:t>
                      </a:r>
                      <a:endParaRPr sz="4600">
                        <a:latin typeface="Menlo"/>
                        <a:cs typeface="Menlo"/>
                      </a:endParaRPr>
                    </a:p>
                  </a:txBody>
                  <a:tcPr marL="0" marR="0" marB="0" marT="0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4600">
                        <a:latin typeface="Menlo"/>
                        <a:cs typeface="Menlo"/>
                      </a:endParaRPr>
                    </a:p>
                  </a:txBody>
                  <a:tcPr marL="0" marR="0" marB="0" marT="0"/>
                </a:tc>
              </a:tr>
              <a:tr h="680607">
                <a:tc>
                  <a:txBody>
                    <a:bodyPr/>
                    <a:lstStyle/>
                    <a:p>
                      <a:pPr marL="708025">
                        <a:lnSpc>
                          <a:spcPts val="5205"/>
                        </a:lnSpc>
                      </a:pPr>
                      <a:r>
                        <a:rPr dirty="0" sz="4600" spc="10">
                          <a:solidFill>
                            <a:srgbClr val="333333"/>
                          </a:solidFill>
                          <a:latin typeface="Menlo"/>
                          <a:cs typeface="Menlo"/>
                        </a:rPr>
                        <a:t>config_context_cluster</a:t>
                      </a:r>
                      <a:endParaRPr sz="4600">
                        <a:latin typeface="Menlo"/>
                        <a:cs typeface="Menlo"/>
                      </a:endParaRPr>
                    </a:p>
                  </a:txBody>
                  <a:tcPr marL="0" marR="0" marB="0" marT="0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68275">
                        <a:lnSpc>
                          <a:spcPts val="5205"/>
                        </a:lnSpc>
                      </a:pPr>
                      <a:r>
                        <a:rPr dirty="0" sz="4600">
                          <a:solidFill>
                            <a:srgbClr val="333333"/>
                          </a:solidFill>
                          <a:latin typeface="Menlo"/>
                          <a:cs typeface="Menlo"/>
                        </a:rPr>
                        <a:t>=</a:t>
                      </a:r>
                      <a:endParaRPr sz="4600">
                        <a:latin typeface="Menlo"/>
                        <a:cs typeface="Menlo"/>
                      </a:endParaRPr>
                    </a:p>
                  </a:txBody>
                  <a:tcPr marL="0" marR="0" marB="0" marT="0">
                    <a:solidFill>
                      <a:srgbClr val="F8F8F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5895">
                        <a:lnSpc>
                          <a:spcPts val="5205"/>
                        </a:lnSpc>
                      </a:pPr>
                      <a:r>
                        <a:rPr dirty="0" sz="4600">
                          <a:solidFill>
                            <a:srgbClr val="DD1144"/>
                          </a:solidFill>
                          <a:latin typeface="Menlo"/>
                          <a:cs typeface="Menlo"/>
                        </a:rPr>
                        <a:t>"mycluster"</a:t>
                      </a:r>
                      <a:endParaRPr sz="4600">
                        <a:latin typeface="Menlo"/>
                        <a:cs typeface="Menlo"/>
                      </a:endParaRPr>
                    </a:p>
                  </a:txBody>
                  <a:tcPr marL="0" marR="0" marB="0" marT="0"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2280280" y="4293063"/>
            <a:ext cx="706120" cy="680720"/>
          </a:xfrm>
          <a:prstGeom prst="rect">
            <a:avLst/>
          </a:prstGeom>
          <a:solidFill>
            <a:srgbClr val="F8F8F8"/>
          </a:solidFill>
        </p:spPr>
        <p:txBody>
          <a:bodyPr wrap="square" lIns="0" tIns="0" rIns="0" bIns="0" rtlCol="0" vert="horz">
            <a:spAutoFit/>
          </a:bodyPr>
          <a:lstStyle/>
          <a:p>
            <a:pPr marL="1905">
              <a:lnSpc>
                <a:spcPts val="5205"/>
              </a:lnSpc>
            </a:pPr>
            <a:r>
              <a:rPr dirty="0" sz="4600" spc="10">
                <a:solidFill>
                  <a:srgbClr val="333333"/>
                </a:solidFill>
                <a:latin typeface="Menlo"/>
                <a:cs typeface="Menlo"/>
              </a:rPr>
              <a:t>}</a:t>
            </a:r>
            <a:endParaRPr sz="4600">
              <a:latin typeface="Menlo"/>
              <a:cs typeface="Menl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80280" y="5654278"/>
            <a:ext cx="15533369" cy="680720"/>
          </a:xfrm>
          <a:prstGeom prst="rect">
            <a:avLst/>
          </a:prstGeom>
          <a:solidFill>
            <a:srgbClr val="F8F8F8"/>
          </a:solidFill>
        </p:spPr>
        <p:txBody>
          <a:bodyPr wrap="square" lIns="0" tIns="0" rIns="0" bIns="0" rtlCol="0" vert="horz">
            <a:spAutoFit/>
          </a:bodyPr>
          <a:lstStyle/>
          <a:p>
            <a:pPr marL="1905">
              <a:lnSpc>
                <a:spcPts val="5205"/>
              </a:lnSpc>
            </a:pPr>
            <a:r>
              <a:rPr dirty="0" sz="4600" spc="10">
                <a:solidFill>
                  <a:srgbClr val="333333"/>
                </a:solidFill>
                <a:latin typeface="Menlo"/>
                <a:cs typeface="Menlo"/>
              </a:rPr>
              <a:t>resource </a:t>
            </a:r>
            <a:r>
              <a:rPr dirty="0" sz="4600" spc="10">
                <a:solidFill>
                  <a:srgbClr val="DD1144"/>
                </a:solidFill>
                <a:latin typeface="Menlo"/>
                <a:cs typeface="Menlo"/>
              </a:rPr>
              <a:t>"kubernetes_namespace" "example"</a:t>
            </a:r>
            <a:r>
              <a:rPr dirty="0" sz="4600" spc="-90">
                <a:solidFill>
                  <a:srgbClr val="DD1144"/>
                </a:solidFill>
                <a:latin typeface="Menlo"/>
                <a:cs typeface="Menlo"/>
              </a:rPr>
              <a:t> </a:t>
            </a:r>
            <a:r>
              <a:rPr dirty="0" sz="4600" spc="10">
                <a:solidFill>
                  <a:srgbClr val="333333"/>
                </a:solidFill>
                <a:latin typeface="Menlo"/>
                <a:cs typeface="Menlo"/>
              </a:rPr>
              <a:t>{</a:t>
            </a:r>
            <a:endParaRPr sz="4600">
              <a:latin typeface="Menlo"/>
              <a:cs typeface="Menl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976059" y="6295171"/>
            <a:ext cx="10264140" cy="20967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5440"/>
              </a:lnSpc>
            </a:pPr>
            <a:r>
              <a:rPr dirty="0" sz="4600" spc="10">
                <a:solidFill>
                  <a:srgbClr val="333333"/>
                </a:solidFill>
                <a:latin typeface="Menlo"/>
                <a:cs typeface="Menlo"/>
              </a:rPr>
              <a:t>metadata</a:t>
            </a:r>
            <a:r>
              <a:rPr dirty="0" sz="4600" spc="-90">
                <a:solidFill>
                  <a:srgbClr val="333333"/>
                </a:solidFill>
                <a:latin typeface="Menlo"/>
                <a:cs typeface="Menlo"/>
              </a:rPr>
              <a:t> </a:t>
            </a:r>
            <a:r>
              <a:rPr dirty="0" sz="4600" spc="10">
                <a:solidFill>
                  <a:srgbClr val="333333"/>
                </a:solidFill>
                <a:latin typeface="Menlo"/>
                <a:cs typeface="Menlo"/>
              </a:rPr>
              <a:t>{</a:t>
            </a:r>
            <a:endParaRPr sz="4600">
              <a:latin typeface="Menlo"/>
              <a:cs typeface="Menlo"/>
            </a:endParaRPr>
          </a:p>
          <a:p>
            <a:pPr marL="718185">
              <a:lnSpc>
                <a:spcPts val="5360"/>
              </a:lnSpc>
            </a:pPr>
            <a:r>
              <a:rPr dirty="0" sz="4600" spc="10">
                <a:solidFill>
                  <a:srgbClr val="0086B3"/>
                </a:solidFill>
                <a:latin typeface="Menlo"/>
                <a:cs typeface="Menlo"/>
              </a:rPr>
              <a:t>name </a:t>
            </a:r>
            <a:r>
              <a:rPr dirty="0" sz="4600" spc="10">
                <a:solidFill>
                  <a:srgbClr val="333333"/>
                </a:solidFill>
                <a:latin typeface="Menlo"/>
                <a:cs typeface="Menlo"/>
              </a:rPr>
              <a:t>=</a:t>
            </a:r>
            <a:r>
              <a:rPr dirty="0" sz="4600" spc="-90">
                <a:solidFill>
                  <a:srgbClr val="333333"/>
                </a:solidFill>
                <a:latin typeface="Menlo"/>
                <a:cs typeface="Menlo"/>
              </a:rPr>
              <a:t> </a:t>
            </a:r>
            <a:r>
              <a:rPr dirty="0" sz="4600" spc="10">
                <a:solidFill>
                  <a:srgbClr val="DD1144"/>
                </a:solidFill>
                <a:latin typeface="Menlo"/>
                <a:cs typeface="Menlo"/>
              </a:rPr>
              <a:t>"my-first-namespace"</a:t>
            </a:r>
            <a:endParaRPr sz="4600">
              <a:latin typeface="Menlo"/>
              <a:cs typeface="Menlo"/>
            </a:endParaRPr>
          </a:p>
          <a:p>
            <a:pPr marL="12700">
              <a:lnSpc>
                <a:spcPts val="5440"/>
              </a:lnSpc>
            </a:pPr>
            <a:r>
              <a:rPr dirty="0" sz="4600" spc="10">
                <a:solidFill>
                  <a:srgbClr val="333333"/>
                </a:solidFill>
                <a:latin typeface="Menlo"/>
                <a:cs typeface="Menlo"/>
              </a:rPr>
              <a:t>}</a:t>
            </a:r>
            <a:endParaRPr sz="4600">
              <a:latin typeface="Menlo"/>
              <a:cs typeface="Menlo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280280" y="8376708"/>
            <a:ext cx="365760" cy="680720"/>
          </a:xfrm>
          <a:prstGeom prst="rect">
            <a:avLst/>
          </a:prstGeom>
          <a:solidFill>
            <a:srgbClr val="F8F8F8"/>
          </a:solidFill>
        </p:spPr>
        <p:txBody>
          <a:bodyPr wrap="square" lIns="0" tIns="0" rIns="0" bIns="0" rtlCol="0" vert="horz">
            <a:spAutoFit/>
          </a:bodyPr>
          <a:lstStyle/>
          <a:p>
            <a:pPr marL="1905">
              <a:lnSpc>
                <a:spcPts val="5205"/>
              </a:lnSpc>
            </a:pPr>
            <a:r>
              <a:rPr dirty="0" sz="4600" spc="10">
                <a:solidFill>
                  <a:srgbClr val="333333"/>
                </a:solidFill>
                <a:latin typeface="Menlo"/>
                <a:cs typeface="Menlo"/>
              </a:rPr>
              <a:t>}</a:t>
            </a:r>
            <a:endParaRPr sz="4600">
              <a:latin typeface="Menlo"/>
              <a:cs typeface="Menlo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927961" y="2806197"/>
            <a:ext cx="8409940" cy="712470"/>
          </a:xfrm>
          <a:custGeom>
            <a:avLst/>
            <a:gdLst/>
            <a:ahLst/>
            <a:cxnLst/>
            <a:rect l="l" t="t" r="r" b="b"/>
            <a:pathLst>
              <a:path w="8409940" h="712470">
                <a:moveTo>
                  <a:pt x="0" y="712020"/>
                </a:moveTo>
                <a:lnTo>
                  <a:pt x="8409541" y="712020"/>
                </a:lnTo>
                <a:lnTo>
                  <a:pt x="8409541" y="0"/>
                </a:lnTo>
                <a:lnTo>
                  <a:pt x="0" y="0"/>
                </a:lnTo>
                <a:lnTo>
                  <a:pt x="0" y="712020"/>
                </a:lnTo>
                <a:close/>
              </a:path>
            </a:pathLst>
          </a:custGeom>
          <a:solidFill>
            <a:srgbClr val="F7F7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927961" y="3518217"/>
            <a:ext cx="8044180" cy="712470"/>
          </a:xfrm>
          <a:custGeom>
            <a:avLst/>
            <a:gdLst/>
            <a:ahLst/>
            <a:cxnLst/>
            <a:rect l="l" t="t" r="r" b="b"/>
            <a:pathLst>
              <a:path w="8044180" h="712470">
                <a:moveTo>
                  <a:pt x="0" y="712020"/>
                </a:moveTo>
                <a:lnTo>
                  <a:pt x="8043910" y="712020"/>
                </a:lnTo>
                <a:lnTo>
                  <a:pt x="8043910" y="0"/>
                </a:lnTo>
                <a:lnTo>
                  <a:pt x="0" y="0"/>
                </a:lnTo>
                <a:lnTo>
                  <a:pt x="0" y="712020"/>
                </a:lnTo>
                <a:close/>
              </a:path>
            </a:pathLst>
          </a:custGeom>
          <a:solidFill>
            <a:srgbClr val="F7F7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927961" y="4230237"/>
            <a:ext cx="5850255" cy="712470"/>
          </a:xfrm>
          <a:custGeom>
            <a:avLst/>
            <a:gdLst/>
            <a:ahLst/>
            <a:cxnLst/>
            <a:rect l="l" t="t" r="r" b="b"/>
            <a:pathLst>
              <a:path w="5850255" h="712470">
                <a:moveTo>
                  <a:pt x="0" y="712020"/>
                </a:moveTo>
                <a:lnTo>
                  <a:pt x="5850116" y="712020"/>
                </a:lnTo>
                <a:lnTo>
                  <a:pt x="5850116" y="0"/>
                </a:lnTo>
                <a:lnTo>
                  <a:pt x="0" y="0"/>
                </a:lnTo>
                <a:lnTo>
                  <a:pt x="0" y="712020"/>
                </a:lnTo>
                <a:close/>
              </a:path>
            </a:pathLst>
          </a:custGeom>
          <a:solidFill>
            <a:srgbClr val="F7F7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927961" y="4942258"/>
            <a:ext cx="9872345" cy="712470"/>
          </a:xfrm>
          <a:custGeom>
            <a:avLst/>
            <a:gdLst/>
            <a:ahLst/>
            <a:cxnLst/>
            <a:rect l="l" t="t" r="r" b="b"/>
            <a:pathLst>
              <a:path w="9872344" h="712470">
                <a:moveTo>
                  <a:pt x="0" y="712020"/>
                </a:moveTo>
                <a:lnTo>
                  <a:pt x="9872071" y="712020"/>
                </a:lnTo>
                <a:lnTo>
                  <a:pt x="9872071" y="0"/>
                </a:lnTo>
                <a:lnTo>
                  <a:pt x="0" y="0"/>
                </a:lnTo>
                <a:lnTo>
                  <a:pt x="0" y="712020"/>
                </a:lnTo>
                <a:close/>
              </a:path>
            </a:pathLst>
          </a:custGeom>
          <a:solidFill>
            <a:srgbClr val="F7F7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927961" y="5654278"/>
            <a:ext cx="5850255" cy="712470"/>
          </a:xfrm>
          <a:custGeom>
            <a:avLst/>
            <a:gdLst/>
            <a:ahLst/>
            <a:cxnLst/>
            <a:rect l="l" t="t" r="r" b="b"/>
            <a:pathLst>
              <a:path w="5850255" h="712470">
                <a:moveTo>
                  <a:pt x="0" y="712020"/>
                </a:moveTo>
                <a:lnTo>
                  <a:pt x="5850116" y="712020"/>
                </a:lnTo>
                <a:lnTo>
                  <a:pt x="5850116" y="0"/>
                </a:lnTo>
                <a:lnTo>
                  <a:pt x="0" y="0"/>
                </a:lnTo>
                <a:lnTo>
                  <a:pt x="0" y="712020"/>
                </a:lnTo>
                <a:close/>
              </a:path>
            </a:pathLst>
          </a:custGeom>
          <a:solidFill>
            <a:srgbClr val="F7F7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927961" y="6366298"/>
            <a:ext cx="9872345" cy="712470"/>
          </a:xfrm>
          <a:custGeom>
            <a:avLst/>
            <a:gdLst/>
            <a:ahLst/>
            <a:cxnLst/>
            <a:rect l="l" t="t" r="r" b="b"/>
            <a:pathLst>
              <a:path w="9872344" h="712470">
                <a:moveTo>
                  <a:pt x="0" y="712020"/>
                </a:moveTo>
                <a:lnTo>
                  <a:pt x="9872071" y="712020"/>
                </a:lnTo>
                <a:lnTo>
                  <a:pt x="9872071" y="0"/>
                </a:lnTo>
                <a:lnTo>
                  <a:pt x="0" y="0"/>
                </a:lnTo>
                <a:lnTo>
                  <a:pt x="0" y="712020"/>
                </a:lnTo>
                <a:close/>
              </a:path>
            </a:pathLst>
          </a:custGeom>
          <a:solidFill>
            <a:srgbClr val="F7F7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927961" y="7078318"/>
            <a:ext cx="2193925" cy="712470"/>
          </a:xfrm>
          <a:custGeom>
            <a:avLst/>
            <a:gdLst/>
            <a:ahLst/>
            <a:cxnLst/>
            <a:rect l="l" t="t" r="r" b="b"/>
            <a:pathLst>
              <a:path w="2193925" h="712470">
                <a:moveTo>
                  <a:pt x="0" y="712020"/>
                </a:moveTo>
                <a:lnTo>
                  <a:pt x="2193793" y="712020"/>
                </a:lnTo>
                <a:lnTo>
                  <a:pt x="2193793" y="0"/>
                </a:lnTo>
                <a:lnTo>
                  <a:pt x="0" y="0"/>
                </a:lnTo>
                <a:lnTo>
                  <a:pt x="0" y="712020"/>
                </a:lnTo>
                <a:close/>
              </a:path>
            </a:pathLst>
          </a:custGeom>
          <a:solidFill>
            <a:srgbClr val="F7F7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927961" y="7790338"/>
            <a:ext cx="1463040" cy="712470"/>
          </a:xfrm>
          <a:custGeom>
            <a:avLst/>
            <a:gdLst/>
            <a:ahLst/>
            <a:cxnLst/>
            <a:rect l="l" t="t" r="r" b="b"/>
            <a:pathLst>
              <a:path w="1463039" h="712470">
                <a:moveTo>
                  <a:pt x="0" y="712020"/>
                </a:moveTo>
                <a:lnTo>
                  <a:pt x="1462529" y="712020"/>
                </a:lnTo>
                <a:lnTo>
                  <a:pt x="1462529" y="0"/>
                </a:lnTo>
                <a:lnTo>
                  <a:pt x="0" y="0"/>
                </a:lnTo>
                <a:lnTo>
                  <a:pt x="0" y="712020"/>
                </a:lnTo>
                <a:close/>
              </a:path>
            </a:pathLst>
          </a:custGeom>
          <a:solidFill>
            <a:srgbClr val="F7F7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4927961" y="2094177"/>
            <a:ext cx="731520" cy="712470"/>
          </a:xfrm>
          <a:prstGeom prst="rect">
            <a:avLst/>
          </a:prstGeom>
          <a:solidFill>
            <a:srgbClr val="F7F7F7"/>
          </a:solidFill>
        </p:spPr>
        <p:txBody>
          <a:bodyPr wrap="square" lIns="0" tIns="0" rIns="0" bIns="0" rtlCol="0" vert="horz">
            <a:spAutoFit/>
          </a:bodyPr>
          <a:lstStyle/>
          <a:p>
            <a:pPr marL="3810">
              <a:lnSpc>
                <a:spcPts val="5400"/>
              </a:lnSpc>
            </a:pPr>
            <a:r>
              <a:rPr dirty="0" sz="4750" spc="15">
                <a:solidFill>
                  <a:srgbClr val="303030"/>
                </a:solidFill>
                <a:latin typeface="Menlo"/>
                <a:cs typeface="Menlo"/>
              </a:rPr>
              <a:t>{</a:t>
            </a:r>
            <a:endParaRPr sz="4750">
              <a:latin typeface="Menlo"/>
              <a:cs typeface="Menlo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650351" y="2768375"/>
            <a:ext cx="9166860" cy="57435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5655"/>
              </a:lnSpc>
            </a:pPr>
            <a:r>
              <a:rPr dirty="0" sz="4750" spc="15">
                <a:solidFill>
                  <a:srgbClr val="008000"/>
                </a:solidFill>
                <a:latin typeface="Menlo"/>
                <a:cs typeface="Menlo"/>
              </a:rPr>
              <a:t>"kind"</a:t>
            </a:r>
            <a:r>
              <a:rPr dirty="0" sz="4750" spc="15">
                <a:solidFill>
                  <a:srgbClr val="303030"/>
                </a:solidFill>
                <a:latin typeface="Menlo"/>
                <a:cs typeface="Menlo"/>
              </a:rPr>
              <a:t>:</a:t>
            </a:r>
            <a:r>
              <a:rPr dirty="0" sz="4750" spc="-15">
                <a:solidFill>
                  <a:srgbClr val="303030"/>
                </a:solidFill>
                <a:latin typeface="Menlo"/>
                <a:cs typeface="Menlo"/>
              </a:rPr>
              <a:t> </a:t>
            </a:r>
            <a:r>
              <a:rPr dirty="0" sz="4750" spc="15">
                <a:solidFill>
                  <a:srgbClr val="BB4444"/>
                </a:solidFill>
                <a:latin typeface="Menlo"/>
                <a:cs typeface="Menlo"/>
              </a:rPr>
              <a:t>"Namespace"</a:t>
            </a:r>
            <a:r>
              <a:rPr dirty="0" sz="4750" spc="15">
                <a:solidFill>
                  <a:srgbClr val="303030"/>
                </a:solidFill>
                <a:latin typeface="Menlo"/>
                <a:cs typeface="Menlo"/>
              </a:rPr>
              <a:t>,</a:t>
            </a:r>
            <a:endParaRPr sz="4750">
              <a:latin typeface="Menlo"/>
              <a:cs typeface="Menlo"/>
            </a:endParaRPr>
          </a:p>
          <a:p>
            <a:pPr marL="12700" marR="2199005">
              <a:lnSpc>
                <a:spcPts val="5610"/>
              </a:lnSpc>
              <a:spcBef>
                <a:spcPts val="215"/>
              </a:spcBef>
            </a:pPr>
            <a:r>
              <a:rPr dirty="0" sz="4750" spc="15">
                <a:solidFill>
                  <a:srgbClr val="008000"/>
                </a:solidFill>
                <a:latin typeface="Menlo"/>
                <a:cs typeface="Menlo"/>
              </a:rPr>
              <a:t>"apiVersion"</a:t>
            </a:r>
            <a:r>
              <a:rPr dirty="0" sz="4750" spc="15">
                <a:solidFill>
                  <a:srgbClr val="303030"/>
                </a:solidFill>
                <a:latin typeface="Menlo"/>
                <a:cs typeface="Menlo"/>
              </a:rPr>
              <a:t>:</a:t>
            </a:r>
            <a:r>
              <a:rPr dirty="0" sz="4750" spc="-20">
                <a:solidFill>
                  <a:srgbClr val="303030"/>
                </a:solidFill>
                <a:latin typeface="Menlo"/>
                <a:cs typeface="Menlo"/>
              </a:rPr>
              <a:t> </a:t>
            </a:r>
            <a:r>
              <a:rPr dirty="0" sz="4750" spc="15">
                <a:solidFill>
                  <a:srgbClr val="BB4444"/>
                </a:solidFill>
                <a:latin typeface="Menlo"/>
                <a:cs typeface="Menlo"/>
              </a:rPr>
              <a:t>"v1"</a:t>
            </a:r>
            <a:r>
              <a:rPr dirty="0" sz="4750" spc="15">
                <a:solidFill>
                  <a:srgbClr val="303030"/>
                </a:solidFill>
                <a:latin typeface="Menlo"/>
                <a:cs typeface="Menlo"/>
              </a:rPr>
              <a:t>,  </a:t>
            </a:r>
            <a:r>
              <a:rPr dirty="0" sz="4750" spc="15">
                <a:solidFill>
                  <a:srgbClr val="008000"/>
                </a:solidFill>
                <a:latin typeface="Menlo"/>
                <a:cs typeface="Menlo"/>
              </a:rPr>
              <a:t>"metadata"</a:t>
            </a:r>
            <a:r>
              <a:rPr dirty="0" sz="4750" spc="15">
                <a:solidFill>
                  <a:srgbClr val="303030"/>
                </a:solidFill>
                <a:latin typeface="Menlo"/>
                <a:cs typeface="Menlo"/>
              </a:rPr>
              <a:t>:</a:t>
            </a:r>
            <a:r>
              <a:rPr dirty="0" sz="4750" spc="-40">
                <a:solidFill>
                  <a:srgbClr val="303030"/>
                </a:solidFill>
                <a:latin typeface="Menlo"/>
                <a:cs typeface="Menlo"/>
              </a:rPr>
              <a:t> </a:t>
            </a:r>
            <a:r>
              <a:rPr dirty="0" sz="4750" spc="15">
                <a:solidFill>
                  <a:srgbClr val="303030"/>
                </a:solidFill>
                <a:latin typeface="Menlo"/>
                <a:cs typeface="Menlo"/>
              </a:rPr>
              <a:t>{</a:t>
            </a:r>
            <a:endParaRPr sz="4750">
              <a:latin typeface="Menlo"/>
              <a:cs typeface="Menlo"/>
            </a:endParaRPr>
          </a:p>
          <a:p>
            <a:pPr marL="743585">
              <a:lnSpc>
                <a:spcPts val="5390"/>
              </a:lnSpc>
            </a:pPr>
            <a:r>
              <a:rPr dirty="0" sz="4750" spc="15">
                <a:solidFill>
                  <a:srgbClr val="008000"/>
                </a:solidFill>
                <a:latin typeface="Menlo"/>
                <a:cs typeface="Menlo"/>
              </a:rPr>
              <a:t>"name"</a:t>
            </a:r>
            <a:r>
              <a:rPr dirty="0" sz="4750" spc="15">
                <a:solidFill>
                  <a:srgbClr val="303030"/>
                </a:solidFill>
                <a:latin typeface="Menlo"/>
                <a:cs typeface="Menlo"/>
              </a:rPr>
              <a:t>:</a:t>
            </a:r>
            <a:r>
              <a:rPr dirty="0" sz="4750" spc="-10">
                <a:solidFill>
                  <a:srgbClr val="303030"/>
                </a:solidFill>
                <a:latin typeface="Menlo"/>
                <a:cs typeface="Menlo"/>
              </a:rPr>
              <a:t> </a:t>
            </a:r>
            <a:r>
              <a:rPr dirty="0" sz="4750" spc="15">
                <a:solidFill>
                  <a:srgbClr val="BB4444"/>
                </a:solidFill>
                <a:latin typeface="Menlo"/>
                <a:cs typeface="Menlo"/>
              </a:rPr>
              <a:t>"development"</a:t>
            </a:r>
            <a:r>
              <a:rPr dirty="0" sz="4750" spc="15">
                <a:solidFill>
                  <a:srgbClr val="303030"/>
                </a:solidFill>
                <a:latin typeface="Menlo"/>
                <a:cs typeface="Menlo"/>
              </a:rPr>
              <a:t>,</a:t>
            </a:r>
            <a:endParaRPr sz="4750">
              <a:latin typeface="Menlo"/>
              <a:cs typeface="Menlo"/>
            </a:endParaRPr>
          </a:p>
          <a:p>
            <a:pPr marL="743585">
              <a:lnSpc>
                <a:spcPts val="5605"/>
              </a:lnSpc>
            </a:pPr>
            <a:r>
              <a:rPr dirty="0" sz="4750" spc="15">
                <a:solidFill>
                  <a:srgbClr val="008000"/>
                </a:solidFill>
                <a:latin typeface="Menlo"/>
                <a:cs typeface="Menlo"/>
              </a:rPr>
              <a:t>"labels"</a:t>
            </a:r>
            <a:r>
              <a:rPr dirty="0" sz="4750" spc="15">
                <a:solidFill>
                  <a:srgbClr val="303030"/>
                </a:solidFill>
                <a:latin typeface="Menlo"/>
                <a:cs typeface="Menlo"/>
              </a:rPr>
              <a:t>:</a:t>
            </a:r>
            <a:r>
              <a:rPr dirty="0" sz="4750" spc="-50">
                <a:solidFill>
                  <a:srgbClr val="303030"/>
                </a:solidFill>
                <a:latin typeface="Menlo"/>
                <a:cs typeface="Menlo"/>
              </a:rPr>
              <a:t> </a:t>
            </a:r>
            <a:r>
              <a:rPr dirty="0" sz="4750" spc="15">
                <a:solidFill>
                  <a:srgbClr val="303030"/>
                </a:solidFill>
                <a:latin typeface="Menlo"/>
                <a:cs typeface="Menlo"/>
              </a:rPr>
              <a:t>{</a:t>
            </a:r>
            <a:endParaRPr sz="4750">
              <a:latin typeface="Menlo"/>
              <a:cs typeface="Menlo"/>
            </a:endParaRPr>
          </a:p>
          <a:p>
            <a:pPr marL="1475105">
              <a:lnSpc>
                <a:spcPts val="5605"/>
              </a:lnSpc>
            </a:pPr>
            <a:r>
              <a:rPr dirty="0" sz="4750" spc="15">
                <a:solidFill>
                  <a:srgbClr val="008000"/>
                </a:solidFill>
                <a:latin typeface="Menlo"/>
                <a:cs typeface="Menlo"/>
              </a:rPr>
              <a:t>"name"</a:t>
            </a:r>
            <a:r>
              <a:rPr dirty="0" sz="4750" spc="15">
                <a:solidFill>
                  <a:srgbClr val="303030"/>
                </a:solidFill>
                <a:latin typeface="Menlo"/>
                <a:cs typeface="Menlo"/>
              </a:rPr>
              <a:t>:</a:t>
            </a:r>
            <a:r>
              <a:rPr dirty="0" sz="4750" spc="-10">
                <a:solidFill>
                  <a:srgbClr val="303030"/>
                </a:solidFill>
                <a:latin typeface="Menlo"/>
                <a:cs typeface="Menlo"/>
              </a:rPr>
              <a:t> </a:t>
            </a:r>
            <a:r>
              <a:rPr dirty="0" sz="4750" spc="15">
                <a:solidFill>
                  <a:srgbClr val="BB4444"/>
                </a:solidFill>
                <a:latin typeface="Menlo"/>
                <a:cs typeface="Menlo"/>
              </a:rPr>
              <a:t>"development"</a:t>
            </a:r>
            <a:endParaRPr sz="4750">
              <a:latin typeface="Menlo"/>
              <a:cs typeface="Menlo"/>
            </a:endParaRPr>
          </a:p>
          <a:p>
            <a:pPr marL="743585">
              <a:lnSpc>
                <a:spcPts val="5605"/>
              </a:lnSpc>
            </a:pPr>
            <a:r>
              <a:rPr dirty="0" sz="4750" spc="15">
                <a:solidFill>
                  <a:srgbClr val="303030"/>
                </a:solidFill>
                <a:latin typeface="Menlo"/>
                <a:cs typeface="Menlo"/>
              </a:rPr>
              <a:t>}</a:t>
            </a:r>
            <a:endParaRPr sz="4750">
              <a:latin typeface="Menlo"/>
              <a:cs typeface="Menlo"/>
            </a:endParaRPr>
          </a:p>
          <a:p>
            <a:pPr marL="12700">
              <a:lnSpc>
                <a:spcPts val="5655"/>
              </a:lnSpc>
            </a:pPr>
            <a:r>
              <a:rPr dirty="0" sz="4750" spc="15">
                <a:solidFill>
                  <a:srgbClr val="303030"/>
                </a:solidFill>
                <a:latin typeface="Menlo"/>
                <a:cs typeface="Menlo"/>
              </a:rPr>
              <a:t>}</a:t>
            </a:r>
            <a:endParaRPr sz="4750">
              <a:latin typeface="Menlo"/>
              <a:cs typeface="Menlo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927961" y="8502359"/>
            <a:ext cx="378460" cy="712470"/>
          </a:xfrm>
          <a:prstGeom prst="rect">
            <a:avLst/>
          </a:prstGeom>
          <a:solidFill>
            <a:srgbClr val="F7F7F7"/>
          </a:solidFill>
        </p:spPr>
        <p:txBody>
          <a:bodyPr wrap="square" lIns="0" tIns="0" rIns="0" bIns="0" rtlCol="0" vert="horz">
            <a:spAutoFit/>
          </a:bodyPr>
          <a:lstStyle/>
          <a:p>
            <a:pPr marL="3810">
              <a:lnSpc>
                <a:spcPts val="5400"/>
              </a:lnSpc>
            </a:pPr>
            <a:r>
              <a:rPr dirty="0" sz="4750" spc="15">
                <a:solidFill>
                  <a:srgbClr val="303030"/>
                </a:solidFill>
                <a:latin typeface="Menlo"/>
                <a:cs typeface="Menlo"/>
              </a:rPr>
              <a:t>}</a:t>
            </a:r>
            <a:endParaRPr sz="4750">
              <a:latin typeface="Menlo"/>
              <a:cs typeface="Menlo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60474" y="4336579"/>
            <a:ext cx="11991340" cy="260667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 marR="5080" indent="586105">
              <a:lnSpc>
                <a:spcPct val="101800"/>
              </a:lnSpc>
            </a:pPr>
            <a:r>
              <a:rPr dirty="0" sz="8300" spc="5"/>
              <a:t>Operations </a:t>
            </a:r>
            <a:r>
              <a:rPr dirty="0" sz="8300"/>
              <a:t>tools </a:t>
            </a:r>
            <a:r>
              <a:rPr dirty="0" sz="8300" spc="-25"/>
              <a:t>can’t  </a:t>
            </a:r>
            <a:r>
              <a:rPr dirty="0" sz="8300" spc="5"/>
              <a:t>know about</a:t>
            </a:r>
            <a:r>
              <a:rPr dirty="0" sz="8300" spc="-95"/>
              <a:t> </a:t>
            </a:r>
            <a:r>
              <a:rPr dirty="0" sz="8300" spc="5"/>
              <a:t>applications</a:t>
            </a:r>
            <a:endParaRPr sz="83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 marL="12065" marR="5080">
              <a:lnSpc>
                <a:spcPct val="102200"/>
              </a:lnSpc>
            </a:pPr>
            <a:r>
              <a:rPr dirty="0" sz="8000" spc="15"/>
              <a:t>Operations</a:t>
            </a:r>
            <a:r>
              <a:rPr dirty="0" sz="8000" spc="-30"/>
              <a:t> </a:t>
            </a:r>
            <a:r>
              <a:rPr dirty="0" sz="8000" spc="15"/>
              <a:t>tools</a:t>
            </a:r>
            <a:r>
              <a:rPr dirty="0" sz="8000" spc="-30"/>
              <a:t> </a:t>
            </a:r>
            <a:r>
              <a:rPr dirty="0" sz="8000" spc="20"/>
              <a:t>WON’T </a:t>
            </a:r>
            <a:r>
              <a:rPr dirty="0" sz="8000" spc="5"/>
              <a:t> </a:t>
            </a:r>
            <a:r>
              <a:rPr dirty="0" sz="8000" spc="20"/>
              <a:t>know </a:t>
            </a:r>
            <a:r>
              <a:rPr dirty="0" sz="8000" spc="15"/>
              <a:t>about </a:t>
            </a:r>
            <a:r>
              <a:rPr dirty="0" sz="8000" spc="20"/>
              <a:t>YOUR  </a:t>
            </a:r>
            <a:r>
              <a:rPr dirty="0" sz="8000" spc="15"/>
              <a:t>application</a:t>
            </a:r>
            <a:endParaRPr sz="80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438358" rIns="0" bIns="0" rtlCol="0" vert="horz">
            <a:spAutoFit/>
          </a:bodyPr>
          <a:lstStyle/>
          <a:p>
            <a:pPr marL="3653790" marR="5080" indent="-2492375">
              <a:lnSpc>
                <a:spcPct val="101600"/>
              </a:lnSpc>
            </a:pPr>
            <a:r>
              <a:rPr dirty="0" spc="-60"/>
              <a:t>We </a:t>
            </a:r>
            <a:r>
              <a:rPr dirty="0" spc="15"/>
              <a:t>need a</a:t>
            </a:r>
            <a:r>
              <a:rPr dirty="0" spc="-15"/>
              <a:t> </a:t>
            </a:r>
            <a:r>
              <a:rPr dirty="0" spc="15"/>
              <a:t>better  solution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438358" rIns="0" bIns="0" rtlCol="0" vert="horz">
            <a:spAutoFit/>
          </a:bodyPr>
          <a:lstStyle/>
          <a:p>
            <a:pPr marL="2942590" marR="5080" indent="-901065">
              <a:lnSpc>
                <a:spcPct val="101600"/>
              </a:lnSpc>
            </a:pPr>
            <a:r>
              <a:rPr dirty="0" spc="15"/>
              <a:t>Declarative</a:t>
            </a:r>
            <a:r>
              <a:rPr dirty="0" spc="-80"/>
              <a:t> </a:t>
            </a:r>
            <a:r>
              <a:rPr dirty="0" spc="15"/>
              <a:t>or  Imperative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23299" y="4925655"/>
            <a:ext cx="11863070" cy="143573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20"/>
              <a:t>“Go </a:t>
            </a:r>
            <a:r>
              <a:rPr dirty="0" spc="15"/>
              <a:t>brush your</a:t>
            </a:r>
            <a:r>
              <a:rPr dirty="0" spc="-90"/>
              <a:t> </a:t>
            </a:r>
            <a:r>
              <a:rPr dirty="0" spc="15"/>
              <a:t>teeth”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29558" y="311459"/>
            <a:ext cx="10245090" cy="243903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703195" marR="5080" indent="-2691130">
              <a:lnSpc>
                <a:spcPct val="102000"/>
              </a:lnSpc>
            </a:pPr>
            <a:r>
              <a:rPr dirty="0" sz="7750" spc="-65"/>
              <a:t>We </a:t>
            </a:r>
            <a:r>
              <a:rPr dirty="0" sz="7750"/>
              <a:t>need to move past  templating</a:t>
            </a:r>
            <a:endParaRPr sz="7750"/>
          </a:p>
        </p:txBody>
      </p:sp>
      <p:sp>
        <p:nvSpPr>
          <p:cNvPr id="3" name="object 3"/>
          <p:cNvSpPr/>
          <p:nvPr/>
        </p:nvSpPr>
        <p:spPr>
          <a:xfrm>
            <a:off x="481660" y="4617660"/>
            <a:ext cx="11078196" cy="430353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1559857" y="4554835"/>
            <a:ext cx="7769396" cy="441871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438358" rIns="0" bIns="0" rtlCol="0" vert="horz">
            <a:spAutoFit/>
          </a:bodyPr>
          <a:lstStyle/>
          <a:p>
            <a:pPr marL="2816225" marR="5080" indent="-680720">
              <a:lnSpc>
                <a:spcPct val="101600"/>
              </a:lnSpc>
            </a:pPr>
            <a:r>
              <a:rPr dirty="0" spc="15"/>
              <a:t>Lessons</a:t>
            </a:r>
            <a:r>
              <a:rPr dirty="0" spc="-65"/>
              <a:t> </a:t>
            </a:r>
            <a:r>
              <a:rPr dirty="0" spc="-25"/>
              <a:t>from  </a:t>
            </a:r>
            <a:r>
              <a:rPr dirty="0" spc="15"/>
              <a:t>Operations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28008" y="4191201"/>
            <a:ext cx="11648440" cy="288226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174750" marR="5080" indent="-1162685">
              <a:lnSpc>
                <a:spcPct val="101600"/>
              </a:lnSpc>
            </a:pPr>
            <a:r>
              <a:rPr dirty="0" spc="15"/>
              <a:t>Managing</a:t>
            </a:r>
            <a:r>
              <a:rPr dirty="0" spc="-40"/>
              <a:t> </a:t>
            </a:r>
            <a:r>
              <a:rPr dirty="0" spc="15"/>
              <a:t>complexity  with</a:t>
            </a:r>
            <a:r>
              <a:rPr dirty="0" spc="-60"/>
              <a:t> </a:t>
            </a:r>
            <a:r>
              <a:rPr dirty="0" spc="15"/>
              <a:t>composition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 marL="20955" marR="5080" indent="-10795">
              <a:lnSpc>
                <a:spcPct val="102200"/>
              </a:lnSpc>
            </a:pPr>
            <a:r>
              <a:rPr dirty="0" sz="8000"/>
              <a:t>Divorcing </a:t>
            </a:r>
            <a:r>
              <a:rPr dirty="0" sz="8000" spc="15"/>
              <a:t>your  configurations </a:t>
            </a:r>
            <a:r>
              <a:rPr dirty="0" sz="8000" spc="-20"/>
              <a:t>from</a:t>
            </a:r>
            <a:r>
              <a:rPr dirty="0" sz="8000" spc="-70"/>
              <a:t> </a:t>
            </a:r>
            <a:r>
              <a:rPr dirty="0" sz="8000" spc="10"/>
              <a:t>their  </a:t>
            </a:r>
            <a:r>
              <a:rPr dirty="0" sz="8000" spc="15"/>
              <a:t>values</a:t>
            </a:r>
            <a:endParaRPr sz="80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50003" y="4328725"/>
            <a:ext cx="12004675" cy="262763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 marR="5080" indent="669925">
              <a:lnSpc>
                <a:spcPct val="101400"/>
              </a:lnSpc>
            </a:pPr>
            <a:r>
              <a:rPr dirty="0" sz="8400"/>
              <a:t>Managing application  complexity with</a:t>
            </a:r>
            <a:r>
              <a:rPr dirty="0" sz="8400" spc="-70"/>
              <a:t> </a:t>
            </a:r>
            <a:r>
              <a:rPr dirty="0" sz="8400"/>
              <a:t>ksonnet</a:t>
            </a:r>
            <a:endParaRPr sz="84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438358" rIns="0" bIns="0" rtlCol="0" vert="horz">
            <a:spAutoFit/>
          </a:bodyPr>
          <a:lstStyle/>
          <a:p>
            <a:pPr marL="3916045" marR="5080" indent="-2146935">
              <a:lnSpc>
                <a:spcPct val="101600"/>
              </a:lnSpc>
            </a:pPr>
            <a:r>
              <a:rPr dirty="0" spc="15"/>
              <a:t>Thinking</a:t>
            </a:r>
            <a:r>
              <a:rPr dirty="0" spc="-65"/>
              <a:t> </a:t>
            </a:r>
            <a:r>
              <a:rPr dirty="0" spc="15"/>
              <a:t>about  GitOps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09797" y="10106984"/>
            <a:ext cx="15085060" cy="1202055"/>
          </a:xfrm>
          <a:custGeom>
            <a:avLst/>
            <a:gdLst/>
            <a:ahLst/>
            <a:cxnLst/>
            <a:rect l="l" t="t" r="r" b="b"/>
            <a:pathLst>
              <a:path w="15085060" h="1202054">
                <a:moveTo>
                  <a:pt x="0" y="0"/>
                </a:moveTo>
                <a:lnTo>
                  <a:pt x="15084504" y="0"/>
                </a:lnTo>
                <a:lnTo>
                  <a:pt x="15084504" y="1201571"/>
                </a:lnTo>
                <a:lnTo>
                  <a:pt x="0" y="1201571"/>
                </a:lnTo>
                <a:lnTo>
                  <a:pt x="0" y="0"/>
                </a:lnTo>
                <a:close/>
              </a:path>
            </a:pathLst>
          </a:custGeom>
          <a:solidFill>
            <a:srgbClr val="2C3E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583871" y="10390095"/>
            <a:ext cx="10866755" cy="3962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50" spc="-45" b="1">
                <a:solidFill>
                  <a:srgbClr val="FFFFFF"/>
                </a:solidFill>
                <a:latin typeface="Helvetica"/>
                <a:cs typeface="Helvetica"/>
              </a:rPr>
              <a:t>YAML </a:t>
            </a:r>
            <a:r>
              <a:rPr dirty="0" sz="2450" spc="5" b="1">
                <a:solidFill>
                  <a:srgbClr val="FFFFFF"/>
                </a:solidFill>
                <a:latin typeface="Helvetica"/>
                <a:cs typeface="Helvetica"/>
              </a:rPr>
              <a:t>is </a:t>
            </a:r>
            <a:r>
              <a:rPr dirty="0" sz="2450" spc="10" b="1">
                <a:solidFill>
                  <a:srgbClr val="FFFFFF"/>
                </a:solidFill>
                <a:latin typeface="Helvetica"/>
                <a:cs typeface="Helvetica"/>
              </a:rPr>
              <a:t>for computers </a:t>
            </a:r>
            <a:r>
              <a:rPr dirty="0" sz="2450" spc="20" b="1">
                <a:solidFill>
                  <a:srgbClr val="FFFFFF"/>
                </a:solidFill>
                <a:latin typeface="Helvetica"/>
                <a:cs typeface="Helvetica"/>
              </a:rPr>
              <a:t>— </a:t>
            </a:r>
            <a:r>
              <a:rPr dirty="0" sz="2450" spc="10" b="1">
                <a:solidFill>
                  <a:srgbClr val="FFFFFF"/>
                </a:solidFill>
                <a:latin typeface="Helvetica"/>
                <a:cs typeface="Helvetica"/>
              </a:rPr>
              <a:t>ksonnet </a:t>
            </a:r>
            <a:r>
              <a:rPr dirty="0" sz="2450" spc="5" b="1">
                <a:solidFill>
                  <a:srgbClr val="FFFFFF"/>
                </a:solidFill>
                <a:latin typeface="Helvetica"/>
                <a:cs typeface="Helvetica"/>
              </a:rPr>
              <a:t>is </a:t>
            </a:r>
            <a:r>
              <a:rPr dirty="0" sz="2450" spc="10" b="1">
                <a:solidFill>
                  <a:srgbClr val="FFFFFF"/>
                </a:solidFill>
                <a:latin typeface="Helvetica"/>
                <a:cs typeface="Helvetica"/>
              </a:rPr>
              <a:t>for </a:t>
            </a:r>
            <a:r>
              <a:rPr dirty="0" sz="2450" spc="15" b="1">
                <a:solidFill>
                  <a:srgbClr val="FFFFFF"/>
                </a:solidFill>
                <a:latin typeface="Helvetica"/>
                <a:cs typeface="Helvetica"/>
              </a:rPr>
              <a:t>humans </a:t>
            </a:r>
            <a:r>
              <a:rPr dirty="0" sz="2450" spc="5" b="1">
                <a:solidFill>
                  <a:srgbClr val="FFFFFF"/>
                </a:solidFill>
                <a:latin typeface="Helvetica"/>
                <a:cs typeface="Helvetica"/>
              </a:rPr>
              <a:t>- </a:t>
            </a:r>
            <a:r>
              <a:rPr dirty="0" sz="2450" spc="10" b="1">
                <a:solidFill>
                  <a:srgbClr val="FFFFFF"/>
                </a:solidFill>
                <a:latin typeface="Helvetica"/>
                <a:cs typeface="Helvetica"/>
              </a:rPr>
              <a:t>@ksonnetio </a:t>
            </a:r>
            <a:r>
              <a:rPr dirty="0" sz="2450" spc="5" b="1">
                <a:solidFill>
                  <a:srgbClr val="FFFFFF"/>
                </a:solidFill>
                <a:latin typeface="Helvetica"/>
                <a:cs typeface="Helvetica"/>
              </a:rPr>
              <a:t>-</a:t>
            </a:r>
            <a:r>
              <a:rPr dirty="0" sz="2450" spc="10" b="1">
                <a:solidFill>
                  <a:srgbClr val="FFFFFF"/>
                </a:solidFill>
                <a:latin typeface="Helvetica"/>
                <a:cs typeface="Helvetica"/>
              </a:rPr>
              <a:t> @bryanl</a:t>
            </a:r>
            <a:endParaRPr sz="2450">
              <a:latin typeface="Helvetica"/>
              <a:cs typeface="Helvetic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8521071" y="1476950"/>
            <a:ext cx="3544570" cy="140335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900" spc="-5">
                <a:latin typeface="Helvetica"/>
                <a:cs typeface="Helvetica"/>
              </a:rPr>
              <a:t>GitOps</a:t>
            </a:r>
            <a:endParaRPr sz="8900">
              <a:latin typeface="Helvetica"/>
              <a:cs typeface="Helvetic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881884" y="3721797"/>
            <a:ext cx="657860" cy="1774825"/>
          </a:xfrm>
          <a:custGeom>
            <a:avLst/>
            <a:gdLst/>
            <a:ahLst/>
            <a:cxnLst/>
            <a:rect l="l" t="t" r="r" b="b"/>
            <a:pathLst>
              <a:path w="657859" h="1774825">
                <a:moveTo>
                  <a:pt x="328759" y="0"/>
                </a:moveTo>
                <a:lnTo>
                  <a:pt x="271807" y="11104"/>
                </a:lnTo>
                <a:lnTo>
                  <a:pt x="221737" y="44362"/>
                </a:lnTo>
                <a:lnTo>
                  <a:pt x="193381" y="83621"/>
                </a:lnTo>
                <a:lnTo>
                  <a:pt x="179203" y="128162"/>
                </a:lnTo>
                <a:lnTo>
                  <a:pt x="179203" y="174464"/>
                </a:lnTo>
                <a:lnTo>
                  <a:pt x="193381" y="219006"/>
                </a:lnTo>
                <a:lnTo>
                  <a:pt x="221737" y="258266"/>
                </a:lnTo>
                <a:lnTo>
                  <a:pt x="261011" y="286622"/>
                </a:lnTo>
                <a:lnTo>
                  <a:pt x="305587" y="300800"/>
                </a:lnTo>
                <a:lnTo>
                  <a:pt x="351931" y="300800"/>
                </a:lnTo>
                <a:lnTo>
                  <a:pt x="396506" y="286622"/>
                </a:lnTo>
                <a:lnTo>
                  <a:pt x="435781" y="258266"/>
                </a:lnTo>
                <a:lnTo>
                  <a:pt x="464137" y="219006"/>
                </a:lnTo>
                <a:lnTo>
                  <a:pt x="478315" y="174464"/>
                </a:lnTo>
                <a:lnTo>
                  <a:pt x="478315" y="128162"/>
                </a:lnTo>
                <a:lnTo>
                  <a:pt x="464137" y="83621"/>
                </a:lnTo>
                <a:lnTo>
                  <a:pt x="435781" y="44362"/>
                </a:lnTo>
                <a:lnTo>
                  <a:pt x="385711" y="11104"/>
                </a:lnTo>
                <a:lnTo>
                  <a:pt x="328759" y="0"/>
                </a:lnTo>
                <a:close/>
              </a:path>
              <a:path w="657859" h="1774825">
                <a:moveTo>
                  <a:pt x="306163" y="1038472"/>
                </a:moveTo>
                <a:lnTo>
                  <a:pt x="146462" y="1038472"/>
                </a:lnTo>
                <a:lnTo>
                  <a:pt x="146462" y="1694603"/>
                </a:lnTo>
                <a:lnTo>
                  <a:pt x="152762" y="1725608"/>
                </a:lnTo>
                <a:lnTo>
                  <a:pt x="169918" y="1750998"/>
                </a:lnTo>
                <a:lnTo>
                  <a:pt x="195307" y="1768153"/>
                </a:lnTo>
                <a:lnTo>
                  <a:pt x="226312" y="1774453"/>
                </a:lnTo>
                <a:lnTo>
                  <a:pt x="257316" y="1768153"/>
                </a:lnTo>
                <a:lnTo>
                  <a:pt x="282707" y="1750998"/>
                </a:lnTo>
                <a:lnTo>
                  <a:pt x="299862" y="1725608"/>
                </a:lnTo>
                <a:lnTo>
                  <a:pt x="306163" y="1694603"/>
                </a:lnTo>
                <a:lnTo>
                  <a:pt x="306163" y="1038472"/>
                </a:lnTo>
                <a:close/>
              </a:path>
              <a:path w="657859" h="1774825">
                <a:moveTo>
                  <a:pt x="511056" y="556734"/>
                </a:moveTo>
                <a:lnTo>
                  <a:pt x="146045" y="556734"/>
                </a:lnTo>
                <a:lnTo>
                  <a:pt x="146045" y="1038472"/>
                </a:lnTo>
                <a:lnTo>
                  <a:pt x="350939" y="1038472"/>
                </a:lnTo>
                <a:lnTo>
                  <a:pt x="350939" y="1694603"/>
                </a:lnTo>
                <a:lnTo>
                  <a:pt x="357240" y="1725608"/>
                </a:lnTo>
                <a:lnTo>
                  <a:pt x="374396" y="1750998"/>
                </a:lnTo>
                <a:lnTo>
                  <a:pt x="399786" y="1768153"/>
                </a:lnTo>
                <a:lnTo>
                  <a:pt x="430790" y="1774453"/>
                </a:lnTo>
                <a:lnTo>
                  <a:pt x="461794" y="1768153"/>
                </a:lnTo>
                <a:lnTo>
                  <a:pt x="487184" y="1750998"/>
                </a:lnTo>
                <a:lnTo>
                  <a:pt x="504340" y="1725608"/>
                </a:lnTo>
                <a:lnTo>
                  <a:pt x="510640" y="1694603"/>
                </a:lnTo>
                <a:lnTo>
                  <a:pt x="510640" y="1038055"/>
                </a:lnTo>
                <a:lnTo>
                  <a:pt x="511056" y="1038055"/>
                </a:lnTo>
                <a:lnTo>
                  <a:pt x="511056" y="556734"/>
                </a:lnTo>
                <a:close/>
              </a:path>
              <a:path w="657859" h="1774825">
                <a:moveTo>
                  <a:pt x="509254" y="333541"/>
                </a:moveTo>
                <a:lnTo>
                  <a:pt x="147709" y="333541"/>
                </a:lnTo>
                <a:lnTo>
                  <a:pt x="107095" y="337314"/>
                </a:lnTo>
                <a:lnTo>
                  <a:pt x="45175" y="360351"/>
                </a:lnTo>
                <a:lnTo>
                  <a:pt x="11126" y="400155"/>
                </a:lnTo>
                <a:lnTo>
                  <a:pt x="0" y="445892"/>
                </a:lnTo>
                <a:lnTo>
                  <a:pt x="69" y="1018093"/>
                </a:lnTo>
                <a:lnTo>
                  <a:pt x="3959" y="1037724"/>
                </a:lnTo>
                <a:lnTo>
                  <a:pt x="14611" y="1053665"/>
                </a:lnTo>
                <a:lnTo>
                  <a:pt x="30504" y="1064365"/>
                </a:lnTo>
                <a:lnTo>
                  <a:pt x="50114" y="1068276"/>
                </a:lnTo>
                <a:lnTo>
                  <a:pt x="69746" y="1064303"/>
                </a:lnTo>
                <a:lnTo>
                  <a:pt x="85686" y="1053498"/>
                </a:lnTo>
                <a:lnTo>
                  <a:pt x="96387" y="1037537"/>
                </a:lnTo>
                <a:lnTo>
                  <a:pt x="100298" y="1018093"/>
                </a:lnTo>
                <a:lnTo>
                  <a:pt x="100298" y="556734"/>
                </a:lnTo>
                <a:lnTo>
                  <a:pt x="511056" y="556734"/>
                </a:lnTo>
                <a:lnTo>
                  <a:pt x="511056" y="556319"/>
                </a:lnTo>
                <a:lnTo>
                  <a:pt x="657033" y="556319"/>
                </a:lnTo>
                <a:lnTo>
                  <a:pt x="657033" y="460526"/>
                </a:lnTo>
                <a:lnTo>
                  <a:pt x="646038" y="399967"/>
                </a:lnTo>
                <a:lnTo>
                  <a:pt x="611906" y="360538"/>
                </a:lnTo>
                <a:lnTo>
                  <a:pt x="549890" y="337376"/>
                </a:lnTo>
                <a:lnTo>
                  <a:pt x="509254" y="333541"/>
                </a:lnTo>
                <a:close/>
              </a:path>
              <a:path w="657859" h="1774825">
                <a:moveTo>
                  <a:pt x="657033" y="556319"/>
                </a:moveTo>
                <a:lnTo>
                  <a:pt x="556804" y="556319"/>
                </a:lnTo>
                <a:lnTo>
                  <a:pt x="556887" y="1018093"/>
                </a:lnTo>
                <a:lnTo>
                  <a:pt x="560694" y="1037287"/>
                </a:lnTo>
                <a:lnTo>
                  <a:pt x="571346" y="1053180"/>
                </a:lnTo>
                <a:lnTo>
                  <a:pt x="587239" y="1063833"/>
                </a:lnTo>
                <a:lnTo>
                  <a:pt x="606849" y="1067722"/>
                </a:lnTo>
                <a:lnTo>
                  <a:pt x="626481" y="1063770"/>
                </a:lnTo>
                <a:lnTo>
                  <a:pt x="642421" y="1053013"/>
                </a:lnTo>
                <a:lnTo>
                  <a:pt x="653122" y="1037099"/>
                </a:lnTo>
                <a:lnTo>
                  <a:pt x="656949" y="1018093"/>
                </a:lnTo>
                <a:lnTo>
                  <a:pt x="657033" y="5563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9315815" y="3872791"/>
            <a:ext cx="1472565" cy="1472565"/>
          </a:xfrm>
          <a:prstGeom prst="rect">
            <a:avLst/>
          </a:prstGeom>
          <a:solidFill>
            <a:srgbClr val="2B3E50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2300">
              <a:latin typeface="Times New Roman"/>
              <a:cs typeface="Times New Roman"/>
            </a:endParaRPr>
          </a:p>
          <a:p>
            <a:pPr marL="222885">
              <a:lnSpc>
                <a:spcPct val="100000"/>
              </a:lnSpc>
              <a:spcBef>
                <a:spcPts val="1745"/>
              </a:spcBef>
            </a:pPr>
            <a:r>
              <a:rPr dirty="0" sz="2300" spc="5">
                <a:solidFill>
                  <a:srgbClr val="FFFFFF"/>
                </a:solidFill>
                <a:latin typeface="Helvetica"/>
                <a:cs typeface="Helvetica"/>
              </a:rPr>
              <a:t>Change</a:t>
            </a:r>
            <a:endParaRPr sz="2300">
              <a:latin typeface="Helvetica"/>
              <a:cs typeface="Helvetic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357645" y="3872791"/>
            <a:ext cx="1715770" cy="1472565"/>
          </a:xfrm>
          <a:prstGeom prst="rect">
            <a:avLst/>
          </a:prstGeom>
          <a:solidFill>
            <a:srgbClr val="2B3E50"/>
          </a:solidFill>
        </p:spPr>
        <p:txBody>
          <a:bodyPr wrap="square" lIns="0" tIns="12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2550">
              <a:latin typeface="Times New Roman"/>
              <a:cs typeface="Times New Roman"/>
            </a:endParaRPr>
          </a:p>
          <a:p>
            <a:pPr marL="160020" marR="146050" indent="513080">
              <a:lnSpc>
                <a:spcPct val="101600"/>
              </a:lnSpc>
            </a:pPr>
            <a:r>
              <a:rPr dirty="0" sz="2300">
                <a:solidFill>
                  <a:srgbClr val="FFFFFF"/>
                </a:solidFill>
                <a:latin typeface="Helvetica"/>
                <a:cs typeface="Helvetica"/>
              </a:rPr>
              <a:t>Git  </a:t>
            </a:r>
            <a:r>
              <a:rPr dirty="0" sz="2300">
                <a:solidFill>
                  <a:srgbClr val="FFFFFF"/>
                </a:solidFill>
                <a:latin typeface="Helvetica"/>
                <a:cs typeface="Helvetica"/>
              </a:rPr>
              <a:t>Repository</a:t>
            </a:r>
            <a:endParaRPr sz="2300">
              <a:latin typeface="Helvetica"/>
              <a:cs typeface="Helvetic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277574" y="6655202"/>
            <a:ext cx="1715770" cy="1472565"/>
          </a:xfrm>
          <a:prstGeom prst="rect">
            <a:avLst/>
          </a:prstGeom>
          <a:solidFill>
            <a:srgbClr val="2B3E50"/>
          </a:solidFill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281940" marR="267970" indent="52069">
              <a:lnSpc>
                <a:spcPct val="101600"/>
              </a:lnSpc>
              <a:spcBef>
                <a:spcPts val="5"/>
              </a:spcBef>
            </a:pPr>
            <a:r>
              <a:rPr dirty="0" sz="2300">
                <a:solidFill>
                  <a:srgbClr val="FFFFFF"/>
                </a:solidFill>
                <a:latin typeface="Helvetica"/>
                <a:cs typeface="Helvetica"/>
              </a:rPr>
              <a:t>Review/  </a:t>
            </a:r>
            <a:r>
              <a:rPr dirty="0" sz="2300">
                <a:solidFill>
                  <a:srgbClr val="FFFFFF"/>
                </a:solidFill>
                <a:latin typeface="Helvetica"/>
                <a:cs typeface="Helvetica"/>
              </a:rPr>
              <a:t>Approval</a:t>
            </a:r>
            <a:endParaRPr sz="2300">
              <a:latin typeface="Helvetica"/>
              <a:cs typeface="Helvetic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152964" y="6655202"/>
            <a:ext cx="1715770" cy="1472565"/>
          </a:xfrm>
          <a:prstGeom prst="rect">
            <a:avLst/>
          </a:prstGeom>
          <a:solidFill>
            <a:srgbClr val="2B3E50"/>
          </a:solidFill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322580" marR="325120" indent="62230">
              <a:lnSpc>
                <a:spcPct val="101600"/>
              </a:lnSpc>
              <a:spcBef>
                <a:spcPts val="5"/>
              </a:spcBef>
            </a:pPr>
            <a:r>
              <a:rPr dirty="0" sz="2300" spc="-5">
                <a:solidFill>
                  <a:srgbClr val="FFFFFF"/>
                </a:solidFill>
                <a:latin typeface="Helvetica"/>
                <a:cs typeface="Helvetica"/>
              </a:rPr>
              <a:t>Update  </a:t>
            </a:r>
            <a:r>
              <a:rPr dirty="0" sz="2300">
                <a:solidFill>
                  <a:srgbClr val="FFFFFF"/>
                </a:solidFill>
                <a:latin typeface="Helvetica"/>
                <a:cs typeface="Helvetica"/>
              </a:rPr>
              <a:t>Process</a:t>
            </a:r>
            <a:endParaRPr sz="2300">
              <a:latin typeface="Helvetica"/>
              <a:cs typeface="Helvetic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028354" y="6655202"/>
            <a:ext cx="1715770" cy="1472565"/>
          </a:xfrm>
          <a:prstGeom prst="rect">
            <a:avLst/>
          </a:prstGeom>
          <a:solidFill>
            <a:srgbClr val="2B3E50"/>
          </a:solidFill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259079" marR="224790" indent="-31750">
              <a:lnSpc>
                <a:spcPct val="101600"/>
              </a:lnSpc>
              <a:spcBef>
                <a:spcPts val="5"/>
              </a:spcBef>
            </a:pPr>
            <a:r>
              <a:rPr dirty="0" sz="2300">
                <a:solidFill>
                  <a:srgbClr val="FFFFFF"/>
                </a:solidFill>
                <a:latin typeface="Helvetica"/>
                <a:cs typeface="Helvetica"/>
              </a:rPr>
              <a:t>Resource  </a:t>
            </a:r>
            <a:r>
              <a:rPr dirty="0" sz="2300" spc="5">
                <a:solidFill>
                  <a:srgbClr val="FFFFFF"/>
                </a:solidFill>
                <a:latin typeface="Helvetica"/>
                <a:cs typeface="Helvetica"/>
              </a:rPr>
              <a:t>Changed</a:t>
            </a:r>
            <a:endParaRPr sz="2300">
              <a:latin typeface="Helvetica"/>
              <a:cs typeface="Helvetic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7009140" y="4623871"/>
            <a:ext cx="1454785" cy="0"/>
          </a:xfrm>
          <a:custGeom>
            <a:avLst/>
            <a:gdLst/>
            <a:ahLst/>
            <a:cxnLst/>
            <a:rect l="l" t="t" r="r" b="b"/>
            <a:pathLst>
              <a:path w="1454784" h="0">
                <a:moveTo>
                  <a:pt x="0" y="0"/>
                </a:moveTo>
                <a:lnTo>
                  <a:pt x="1397076" y="0"/>
                </a:lnTo>
                <a:lnTo>
                  <a:pt x="1454666" y="0"/>
                </a:lnTo>
              </a:path>
            </a:pathLst>
          </a:custGeom>
          <a:ln w="11517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8406217" y="4403983"/>
            <a:ext cx="440055" cy="440055"/>
          </a:xfrm>
          <a:custGeom>
            <a:avLst/>
            <a:gdLst/>
            <a:ahLst/>
            <a:cxnLst/>
            <a:rect l="l" t="t" r="r" b="b"/>
            <a:pathLst>
              <a:path w="440054" h="440054">
                <a:moveTo>
                  <a:pt x="0" y="0"/>
                </a:moveTo>
                <a:lnTo>
                  <a:pt x="0" y="439777"/>
                </a:lnTo>
                <a:lnTo>
                  <a:pt x="439777" y="21988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1154540" y="4609025"/>
            <a:ext cx="1454785" cy="0"/>
          </a:xfrm>
          <a:custGeom>
            <a:avLst/>
            <a:gdLst/>
            <a:ahLst/>
            <a:cxnLst/>
            <a:rect l="l" t="t" r="r" b="b"/>
            <a:pathLst>
              <a:path w="1454784" h="0">
                <a:moveTo>
                  <a:pt x="0" y="0"/>
                </a:moveTo>
                <a:lnTo>
                  <a:pt x="1397076" y="0"/>
                </a:lnTo>
                <a:lnTo>
                  <a:pt x="1454666" y="0"/>
                </a:lnTo>
              </a:path>
            </a:pathLst>
          </a:custGeom>
          <a:ln w="11517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2551617" y="4389136"/>
            <a:ext cx="440055" cy="440055"/>
          </a:xfrm>
          <a:custGeom>
            <a:avLst/>
            <a:gdLst/>
            <a:ahLst/>
            <a:cxnLst/>
            <a:rect l="l" t="t" r="r" b="b"/>
            <a:pathLst>
              <a:path w="440054" h="440054">
                <a:moveTo>
                  <a:pt x="0" y="0"/>
                </a:moveTo>
                <a:lnTo>
                  <a:pt x="0" y="439777"/>
                </a:lnTo>
                <a:lnTo>
                  <a:pt x="439777" y="21988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4135276" y="5504197"/>
            <a:ext cx="0" cy="610235"/>
          </a:xfrm>
          <a:custGeom>
            <a:avLst/>
            <a:gdLst/>
            <a:ahLst/>
            <a:cxnLst/>
            <a:rect l="l" t="t" r="r" b="b"/>
            <a:pathLst>
              <a:path w="0" h="610235">
                <a:moveTo>
                  <a:pt x="-57589" y="304939"/>
                </a:moveTo>
                <a:lnTo>
                  <a:pt x="57589" y="304939"/>
                </a:lnTo>
              </a:path>
            </a:pathLst>
          </a:custGeom>
          <a:ln w="60987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3915387" y="6056486"/>
            <a:ext cx="440055" cy="440055"/>
          </a:xfrm>
          <a:custGeom>
            <a:avLst/>
            <a:gdLst/>
            <a:ahLst/>
            <a:cxnLst/>
            <a:rect l="l" t="t" r="r" b="b"/>
            <a:pathLst>
              <a:path w="440055" h="440054">
                <a:moveTo>
                  <a:pt x="439777" y="0"/>
                </a:moveTo>
                <a:lnTo>
                  <a:pt x="0" y="0"/>
                </a:lnTo>
                <a:lnTo>
                  <a:pt x="219888" y="439777"/>
                </a:lnTo>
                <a:lnTo>
                  <a:pt x="4397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1536728" y="7391436"/>
            <a:ext cx="1454785" cy="0"/>
          </a:xfrm>
          <a:custGeom>
            <a:avLst/>
            <a:gdLst/>
            <a:ahLst/>
            <a:cxnLst/>
            <a:rect l="l" t="t" r="r" b="b"/>
            <a:pathLst>
              <a:path w="1454784" h="0">
                <a:moveTo>
                  <a:pt x="1454666" y="0"/>
                </a:moveTo>
                <a:lnTo>
                  <a:pt x="57589" y="0"/>
                </a:lnTo>
                <a:lnTo>
                  <a:pt x="0" y="0"/>
                </a:lnTo>
              </a:path>
            </a:pathLst>
          </a:custGeom>
          <a:ln w="11517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1154540" y="7171548"/>
            <a:ext cx="440055" cy="440055"/>
          </a:xfrm>
          <a:custGeom>
            <a:avLst/>
            <a:gdLst/>
            <a:ahLst/>
            <a:cxnLst/>
            <a:rect l="l" t="t" r="r" b="b"/>
            <a:pathLst>
              <a:path w="440054" h="440054">
                <a:moveTo>
                  <a:pt x="439777" y="0"/>
                </a:moveTo>
                <a:lnTo>
                  <a:pt x="0" y="219888"/>
                </a:lnTo>
                <a:lnTo>
                  <a:pt x="439777" y="439777"/>
                </a:lnTo>
                <a:lnTo>
                  <a:pt x="4397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7412118" y="7391436"/>
            <a:ext cx="1454785" cy="0"/>
          </a:xfrm>
          <a:custGeom>
            <a:avLst/>
            <a:gdLst/>
            <a:ahLst/>
            <a:cxnLst/>
            <a:rect l="l" t="t" r="r" b="b"/>
            <a:pathLst>
              <a:path w="1454784" h="0">
                <a:moveTo>
                  <a:pt x="1454666" y="0"/>
                </a:moveTo>
                <a:lnTo>
                  <a:pt x="57589" y="0"/>
                </a:lnTo>
                <a:lnTo>
                  <a:pt x="0" y="0"/>
                </a:lnTo>
              </a:path>
            </a:pathLst>
          </a:custGeom>
          <a:ln w="11517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7029931" y="7171548"/>
            <a:ext cx="440055" cy="440055"/>
          </a:xfrm>
          <a:custGeom>
            <a:avLst/>
            <a:gdLst/>
            <a:ahLst/>
            <a:cxnLst/>
            <a:rect l="l" t="t" r="r" b="b"/>
            <a:pathLst>
              <a:path w="440054" h="440054">
                <a:moveTo>
                  <a:pt x="439777" y="0"/>
                </a:moveTo>
                <a:lnTo>
                  <a:pt x="0" y="219888"/>
                </a:lnTo>
                <a:lnTo>
                  <a:pt x="439777" y="439777"/>
                </a:lnTo>
                <a:lnTo>
                  <a:pt x="4397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438358" rIns="0" bIns="0" rtlCol="0" vert="horz">
            <a:spAutoFit/>
          </a:bodyPr>
          <a:lstStyle/>
          <a:p>
            <a:pPr marL="2889885" marR="5080" indent="-1780539">
              <a:lnSpc>
                <a:spcPct val="101600"/>
              </a:lnSpc>
            </a:pPr>
            <a:r>
              <a:rPr dirty="0" spc="-15"/>
              <a:t>Where </a:t>
            </a:r>
            <a:r>
              <a:rPr dirty="0" spc="15"/>
              <a:t>can </a:t>
            </a:r>
            <a:r>
              <a:rPr dirty="0" spc="20"/>
              <a:t>we</a:t>
            </a:r>
            <a:r>
              <a:rPr dirty="0" spc="-60"/>
              <a:t> </a:t>
            </a:r>
            <a:r>
              <a:rPr dirty="0" spc="20"/>
              <a:t>go  </a:t>
            </a:r>
            <a:r>
              <a:rPr dirty="0" spc="-25"/>
              <a:t>from</a:t>
            </a:r>
            <a:r>
              <a:rPr dirty="0" spc="-75"/>
              <a:t> </a:t>
            </a:r>
            <a:r>
              <a:rPr dirty="0" spc="-20"/>
              <a:t>here?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 marL="12700" marR="5080">
              <a:lnSpc>
                <a:spcPct val="102200"/>
              </a:lnSpc>
            </a:pPr>
            <a:r>
              <a:rPr dirty="0" sz="8000" spc="15"/>
              <a:t>Configuration  </a:t>
            </a:r>
            <a:r>
              <a:rPr dirty="0" sz="8000" spc="20"/>
              <a:t>Management</a:t>
            </a:r>
            <a:r>
              <a:rPr dirty="0" sz="8000" spc="-80"/>
              <a:t> </a:t>
            </a:r>
            <a:r>
              <a:rPr dirty="0" sz="8000" spc="10"/>
              <a:t>for  </a:t>
            </a:r>
            <a:r>
              <a:rPr dirty="0" sz="8000" spc="15"/>
              <a:t>Operations</a:t>
            </a:r>
            <a:endParaRPr sz="8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364069" y="4191201"/>
            <a:ext cx="7368540" cy="288226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 marR="5080" indent="816610">
              <a:lnSpc>
                <a:spcPct val="101600"/>
              </a:lnSpc>
            </a:pPr>
            <a:r>
              <a:rPr dirty="0" spc="15"/>
              <a:t>Imperative  </a:t>
            </a:r>
            <a:r>
              <a:rPr dirty="0" spc="15"/>
              <a:t>Configuration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277265" y="3047027"/>
            <a:ext cx="5549569" cy="55495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957994" y="3539159"/>
            <a:ext cx="4230237" cy="42302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9057316" y="628253"/>
            <a:ext cx="628253" cy="418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9057316" y="910967"/>
            <a:ext cx="4481538" cy="35601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9507563" y="1329802"/>
            <a:ext cx="4020819" cy="35601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507563" y="1748637"/>
            <a:ext cx="2523483" cy="28271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497093" y="2586308"/>
            <a:ext cx="1183210" cy="28271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9486622" y="3005144"/>
            <a:ext cx="6188293" cy="35601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9915928" y="3486804"/>
            <a:ext cx="764374" cy="29318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0366176" y="3842815"/>
            <a:ext cx="3811402" cy="35601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0366176" y="4282592"/>
            <a:ext cx="2942318" cy="335068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486622" y="5099321"/>
            <a:ext cx="4481538" cy="35601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9915928" y="5580981"/>
            <a:ext cx="764374" cy="293184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0366176" y="5936991"/>
            <a:ext cx="2314065" cy="35601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0366176" y="6376769"/>
            <a:ext cx="2942318" cy="335068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9486622" y="7193498"/>
            <a:ext cx="5329680" cy="356010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9926399" y="7612333"/>
            <a:ext cx="1821934" cy="356010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0366176" y="8031169"/>
            <a:ext cx="3162207" cy="282713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0345234" y="8450004"/>
            <a:ext cx="8114936" cy="356010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9486622" y="9287675"/>
            <a:ext cx="4062703" cy="282713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9936870" y="9706510"/>
            <a:ext cx="1602045" cy="282713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0366176" y="10125346"/>
            <a:ext cx="2314065" cy="356010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0366176" y="10544181"/>
            <a:ext cx="2942318" cy="282713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9034144" y="398303"/>
            <a:ext cx="9456420" cy="105048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329"/>
              </a:lnSpc>
            </a:pPr>
            <a:r>
              <a:rPr dirty="0" sz="2800">
                <a:latin typeface="Menlo"/>
                <a:cs typeface="Menlo"/>
              </a:rPr>
              <a:t>---</a:t>
            </a:r>
            <a:endParaRPr sz="2800">
              <a:latin typeface="Menlo"/>
              <a:cs typeface="Menlo"/>
            </a:endParaRPr>
          </a:p>
          <a:p>
            <a:pPr algn="just" marL="441325" marR="4934585" indent="-428625">
              <a:lnSpc>
                <a:spcPts val="3300"/>
              </a:lnSpc>
              <a:spcBef>
                <a:spcPts val="125"/>
              </a:spcBef>
              <a:buChar char="-"/>
              <a:tabLst>
                <a:tab pos="441959" algn="l"/>
              </a:tabLst>
            </a:pPr>
            <a:r>
              <a:rPr dirty="0" sz="2800">
                <a:latin typeface="Menlo"/>
                <a:cs typeface="Menlo"/>
              </a:rPr>
              <a:t>name: Install</a:t>
            </a:r>
            <a:r>
              <a:rPr dirty="0" sz="2800" spc="-70">
                <a:latin typeface="Menlo"/>
                <a:cs typeface="Menlo"/>
              </a:rPr>
              <a:t> </a:t>
            </a:r>
            <a:r>
              <a:rPr dirty="0" sz="2800">
                <a:latin typeface="Menlo"/>
                <a:cs typeface="Menlo"/>
              </a:rPr>
              <a:t>nginx  hosts:</a:t>
            </a:r>
            <a:r>
              <a:rPr dirty="0" sz="2800" spc="-65">
                <a:latin typeface="Menlo"/>
                <a:cs typeface="Menlo"/>
              </a:rPr>
              <a:t> </a:t>
            </a:r>
            <a:r>
              <a:rPr dirty="0" sz="2800">
                <a:latin typeface="Menlo"/>
                <a:cs typeface="Menlo"/>
              </a:rPr>
              <a:t>host.name.ip  become:</a:t>
            </a:r>
            <a:r>
              <a:rPr dirty="0" sz="2800" spc="-80">
                <a:latin typeface="Menlo"/>
                <a:cs typeface="Menlo"/>
              </a:rPr>
              <a:t> </a:t>
            </a:r>
            <a:r>
              <a:rPr dirty="0" sz="2800">
                <a:latin typeface="Menlo"/>
                <a:cs typeface="Menlo"/>
              </a:rPr>
              <a:t>true</a:t>
            </a:r>
            <a:endParaRPr sz="2800">
              <a:latin typeface="Menlo"/>
              <a:cs typeface="Menlo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Menlo"/>
              <a:buChar char="-"/>
            </a:pPr>
            <a:endParaRPr sz="2700">
              <a:latin typeface="Times New Roman"/>
              <a:cs typeface="Times New Roman"/>
            </a:endParaRPr>
          </a:p>
          <a:p>
            <a:pPr marL="441325">
              <a:lnSpc>
                <a:spcPts val="3329"/>
              </a:lnSpc>
            </a:pPr>
            <a:r>
              <a:rPr dirty="0" sz="2800">
                <a:latin typeface="Menlo"/>
                <a:cs typeface="Menlo"/>
              </a:rPr>
              <a:t>tasks:</a:t>
            </a:r>
            <a:endParaRPr sz="2800">
              <a:latin typeface="Menlo"/>
              <a:cs typeface="Menlo"/>
            </a:endParaRPr>
          </a:p>
          <a:p>
            <a:pPr lvl="1" marL="869950" marR="2790825" indent="-428625">
              <a:lnSpc>
                <a:spcPts val="3300"/>
              </a:lnSpc>
              <a:spcBef>
                <a:spcPts val="125"/>
              </a:spcBef>
              <a:buChar char="-"/>
              <a:tabLst>
                <a:tab pos="870585" algn="l"/>
              </a:tabLst>
            </a:pPr>
            <a:r>
              <a:rPr dirty="0" sz="2800">
                <a:latin typeface="Menlo"/>
                <a:cs typeface="Menlo"/>
              </a:rPr>
              <a:t>name: Add epel-release</a:t>
            </a:r>
            <a:r>
              <a:rPr dirty="0" sz="2800" spc="-55">
                <a:latin typeface="Menlo"/>
                <a:cs typeface="Menlo"/>
              </a:rPr>
              <a:t> </a:t>
            </a:r>
            <a:r>
              <a:rPr dirty="0" sz="2800">
                <a:latin typeface="Menlo"/>
                <a:cs typeface="Menlo"/>
              </a:rPr>
              <a:t>repo  yum:</a:t>
            </a:r>
            <a:endParaRPr sz="2800">
              <a:latin typeface="Menlo"/>
              <a:cs typeface="Menlo"/>
            </a:endParaRPr>
          </a:p>
          <a:p>
            <a:pPr marL="1298575">
              <a:lnSpc>
                <a:spcPts val="3165"/>
              </a:lnSpc>
            </a:pPr>
            <a:r>
              <a:rPr dirty="0" sz="2800">
                <a:latin typeface="Menlo"/>
                <a:cs typeface="Menlo"/>
              </a:rPr>
              <a:t>name:</a:t>
            </a:r>
            <a:r>
              <a:rPr dirty="0" sz="2800" spc="-70">
                <a:latin typeface="Menlo"/>
                <a:cs typeface="Menlo"/>
              </a:rPr>
              <a:t> </a:t>
            </a:r>
            <a:r>
              <a:rPr dirty="0" sz="2800">
                <a:latin typeface="Menlo"/>
                <a:cs typeface="Menlo"/>
              </a:rPr>
              <a:t>epel-release</a:t>
            </a:r>
            <a:endParaRPr sz="2800">
              <a:latin typeface="Menlo"/>
              <a:cs typeface="Menlo"/>
            </a:endParaRPr>
          </a:p>
          <a:p>
            <a:pPr marL="1298575">
              <a:lnSpc>
                <a:spcPts val="3329"/>
              </a:lnSpc>
            </a:pPr>
            <a:r>
              <a:rPr dirty="0" sz="2800">
                <a:latin typeface="Menlo"/>
                <a:cs typeface="Menlo"/>
              </a:rPr>
              <a:t>state:</a:t>
            </a:r>
            <a:r>
              <a:rPr dirty="0" sz="2800" spc="-75">
                <a:latin typeface="Menlo"/>
                <a:cs typeface="Menlo"/>
              </a:rPr>
              <a:t> </a:t>
            </a:r>
            <a:r>
              <a:rPr dirty="0" sz="2800">
                <a:latin typeface="Menlo"/>
                <a:cs typeface="Menlo"/>
              </a:rPr>
              <a:t>present</a:t>
            </a:r>
            <a:endParaRPr sz="2800">
              <a:latin typeface="Menlo"/>
              <a:cs typeface="Menlo"/>
            </a:endParaRPr>
          </a:p>
          <a:p>
            <a:pPr>
              <a:lnSpc>
                <a:spcPct val="100000"/>
              </a:lnSpc>
            </a:pPr>
            <a:endParaRPr sz="2950">
              <a:latin typeface="Times New Roman"/>
              <a:cs typeface="Times New Roman"/>
            </a:endParaRPr>
          </a:p>
          <a:p>
            <a:pPr lvl="1" marL="869950" marR="4505960" indent="-428625">
              <a:lnSpc>
                <a:spcPts val="3300"/>
              </a:lnSpc>
              <a:buChar char="-"/>
              <a:tabLst>
                <a:tab pos="870585" algn="l"/>
              </a:tabLst>
            </a:pPr>
            <a:r>
              <a:rPr dirty="0" sz="2800">
                <a:latin typeface="Menlo"/>
                <a:cs typeface="Menlo"/>
              </a:rPr>
              <a:t>name: Install</a:t>
            </a:r>
            <a:r>
              <a:rPr dirty="0" sz="2800" spc="-70">
                <a:latin typeface="Menlo"/>
                <a:cs typeface="Menlo"/>
              </a:rPr>
              <a:t> </a:t>
            </a:r>
            <a:r>
              <a:rPr dirty="0" sz="2800">
                <a:latin typeface="Menlo"/>
                <a:cs typeface="Menlo"/>
              </a:rPr>
              <a:t>nginx  yum:</a:t>
            </a:r>
            <a:endParaRPr sz="2800">
              <a:latin typeface="Menlo"/>
              <a:cs typeface="Menlo"/>
            </a:endParaRPr>
          </a:p>
          <a:p>
            <a:pPr marL="1298575">
              <a:lnSpc>
                <a:spcPts val="3165"/>
              </a:lnSpc>
            </a:pPr>
            <a:r>
              <a:rPr dirty="0" sz="2800">
                <a:latin typeface="Menlo"/>
                <a:cs typeface="Menlo"/>
              </a:rPr>
              <a:t>name:</a:t>
            </a:r>
            <a:r>
              <a:rPr dirty="0" sz="2800" spc="-85">
                <a:latin typeface="Menlo"/>
                <a:cs typeface="Menlo"/>
              </a:rPr>
              <a:t> </a:t>
            </a:r>
            <a:r>
              <a:rPr dirty="0" sz="2800">
                <a:latin typeface="Menlo"/>
                <a:cs typeface="Menlo"/>
              </a:rPr>
              <a:t>nginx</a:t>
            </a:r>
            <a:endParaRPr sz="2800">
              <a:latin typeface="Menlo"/>
              <a:cs typeface="Menlo"/>
            </a:endParaRPr>
          </a:p>
          <a:p>
            <a:pPr marL="1298575">
              <a:lnSpc>
                <a:spcPts val="3329"/>
              </a:lnSpc>
            </a:pPr>
            <a:r>
              <a:rPr dirty="0" sz="2800">
                <a:latin typeface="Menlo"/>
                <a:cs typeface="Menlo"/>
              </a:rPr>
              <a:t>state:</a:t>
            </a:r>
            <a:r>
              <a:rPr dirty="0" sz="2800" spc="-75">
                <a:latin typeface="Menlo"/>
                <a:cs typeface="Menlo"/>
              </a:rPr>
              <a:t> </a:t>
            </a:r>
            <a:r>
              <a:rPr dirty="0" sz="2800">
                <a:latin typeface="Menlo"/>
                <a:cs typeface="Menlo"/>
              </a:rPr>
              <a:t>present</a:t>
            </a:r>
            <a:endParaRPr sz="2800">
              <a:latin typeface="Menlo"/>
              <a:cs typeface="Menlo"/>
            </a:endParaRPr>
          </a:p>
          <a:p>
            <a:pPr>
              <a:lnSpc>
                <a:spcPct val="100000"/>
              </a:lnSpc>
            </a:pPr>
            <a:endParaRPr sz="2950">
              <a:latin typeface="Times New Roman"/>
              <a:cs typeface="Times New Roman"/>
            </a:endParaRPr>
          </a:p>
          <a:p>
            <a:pPr lvl="1" marL="869950" marR="3648075" indent="-428625">
              <a:lnSpc>
                <a:spcPts val="3300"/>
              </a:lnSpc>
              <a:buChar char="-"/>
              <a:tabLst>
                <a:tab pos="870585" algn="l"/>
              </a:tabLst>
            </a:pPr>
            <a:r>
              <a:rPr dirty="0" sz="2800">
                <a:latin typeface="Menlo"/>
                <a:cs typeface="Menlo"/>
              </a:rPr>
              <a:t>name: Insert Index</a:t>
            </a:r>
            <a:r>
              <a:rPr dirty="0" sz="2800" spc="-65">
                <a:latin typeface="Menlo"/>
                <a:cs typeface="Menlo"/>
              </a:rPr>
              <a:t> </a:t>
            </a:r>
            <a:r>
              <a:rPr dirty="0" sz="2800">
                <a:latin typeface="Menlo"/>
                <a:cs typeface="Menlo"/>
              </a:rPr>
              <a:t>Page  template:</a:t>
            </a:r>
            <a:endParaRPr sz="2800">
              <a:latin typeface="Menlo"/>
              <a:cs typeface="Menlo"/>
            </a:endParaRPr>
          </a:p>
          <a:p>
            <a:pPr marL="1298575">
              <a:lnSpc>
                <a:spcPts val="3165"/>
              </a:lnSpc>
            </a:pPr>
            <a:r>
              <a:rPr dirty="0" sz="2800">
                <a:latin typeface="Menlo"/>
                <a:cs typeface="Menlo"/>
              </a:rPr>
              <a:t>src:</a:t>
            </a:r>
            <a:r>
              <a:rPr dirty="0" sz="2800" spc="-75">
                <a:latin typeface="Menlo"/>
                <a:cs typeface="Menlo"/>
              </a:rPr>
              <a:t> </a:t>
            </a:r>
            <a:r>
              <a:rPr dirty="0" sz="2800">
                <a:latin typeface="Menlo"/>
                <a:cs typeface="Menlo"/>
              </a:rPr>
              <a:t>index.html</a:t>
            </a:r>
            <a:endParaRPr sz="2800">
              <a:latin typeface="Menlo"/>
              <a:cs typeface="Menlo"/>
            </a:endParaRPr>
          </a:p>
          <a:p>
            <a:pPr marL="1298575">
              <a:lnSpc>
                <a:spcPts val="3329"/>
              </a:lnSpc>
            </a:pPr>
            <a:r>
              <a:rPr dirty="0" sz="2800">
                <a:latin typeface="Menlo"/>
                <a:cs typeface="Menlo"/>
              </a:rPr>
              <a:t>dest:</a:t>
            </a:r>
            <a:r>
              <a:rPr dirty="0" sz="2800" spc="-30">
                <a:latin typeface="Menlo"/>
                <a:cs typeface="Menlo"/>
              </a:rPr>
              <a:t> </a:t>
            </a:r>
            <a:r>
              <a:rPr dirty="0" sz="2800">
                <a:latin typeface="Menlo"/>
                <a:cs typeface="Menlo"/>
              </a:rPr>
              <a:t>/usr/share/nginx/html/index.html</a:t>
            </a:r>
            <a:endParaRPr sz="2800">
              <a:latin typeface="Menlo"/>
              <a:cs typeface="Menlo"/>
            </a:endParaRPr>
          </a:p>
          <a:p>
            <a:pPr>
              <a:lnSpc>
                <a:spcPct val="100000"/>
              </a:lnSpc>
            </a:pPr>
            <a:endParaRPr sz="2950">
              <a:latin typeface="Times New Roman"/>
              <a:cs typeface="Times New Roman"/>
            </a:endParaRPr>
          </a:p>
          <a:p>
            <a:pPr lvl="1" marL="869950" marR="4934585" indent="-428625">
              <a:lnSpc>
                <a:spcPts val="3300"/>
              </a:lnSpc>
              <a:buChar char="-"/>
              <a:tabLst>
                <a:tab pos="870585" algn="l"/>
              </a:tabLst>
            </a:pPr>
            <a:r>
              <a:rPr dirty="0" sz="2800">
                <a:latin typeface="Menlo"/>
                <a:cs typeface="Menlo"/>
              </a:rPr>
              <a:t>name: Start</a:t>
            </a:r>
            <a:r>
              <a:rPr dirty="0" sz="2800" spc="-75">
                <a:latin typeface="Menlo"/>
                <a:cs typeface="Menlo"/>
              </a:rPr>
              <a:t> </a:t>
            </a:r>
            <a:r>
              <a:rPr dirty="0" sz="2800">
                <a:latin typeface="Menlo"/>
                <a:cs typeface="Menlo"/>
              </a:rPr>
              <a:t>NGiNX  service:</a:t>
            </a:r>
            <a:endParaRPr sz="2800">
              <a:latin typeface="Menlo"/>
              <a:cs typeface="Menlo"/>
            </a:endParaRPr>
          </a:p>
          <a:p>
            <a:pPr marL="1298575">
              <a:lnSpc>
                <a:spcPts val="3165"/>
              </a:lnSpc>
            </a:pPr>
            <a:r>
              <a:rPr dirty="0" sz="2800">
                <a:latin typeface="Menlo"/>
                <a:cs typeface="Menlo"/>
              </a:rPr>
              <a:t>name:</a:t>
            </a:r>
            <a:r>
              <a:rPr dirty="0" sz="2800" spc="-85">
                <a:latin typeface="Menlo"/>
                <a:cs typeface="Menlo"/>
              </a:rPr>
              <a:t> </a:t>
            </a:r>
            <a:r>
              <a:rPr dirty="0" sz="2800">
                <a:latin typeface="Menlo"/>
                <a:cs typeface="Menlo"/>
              </a:rPr>
              <a:t>nginx</a:t>
            </a:r>
            <a:endParaRPr sz="2800">
              <a:latin typeface="Menlo"/>
              <a:cs typeface="Menlo"/>
            </a:endParaRPr>
          </a:p>
          <a:p>
            <a:pPr marL="1298575">
              <a:lnSpc>
                <a:spcPts val="3329"/>
              </a:lnSpc>
            </a:pPr>
            <a:r>
              <a:rPr dirty="0" sz="2800">
                <a:latin typeface="Menlo"/>
                <a:cs typeface="Menlo"/>
              </a:rPr>
              <a:t>state:</a:t>
            </a:r>
            <a:r>
              <a:rPr dirty="0" sz="2800" spc="-75">
                <a:latin typeface="Menlo"/>
                <a:cs typeface="Menlo"/>
              </a:rPr>
              <a:t> </a:t>
            </a:r>
            <a:r>
              <a:rPr dirty="0" sz="2800">
                <a:latin typeface="Menlo"/>
                <a:cs typeface="Menlo"/>
              </a:rPr>
              <a:t>started</a:t>
            </a:r>
            <a:endParaRPr sz="2800">
              <a:latin typeface="Menlo"/>
              <a:cs typeface="Menl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91178" y="1829196"/>
            <a:ext cx="5217160" cy="1966595"/>
          </a:xfrm>
          <a:prstGeom prst="rect"/>
          <a:solidFill>
            <a:srgbClr val="E96468"/>
          </a:solidFill>
        </p:spPr>
        <p:txBody>
          <a:bodyPr wrap="square" lIns="0" tIns="191770" rIns="0" bIns="0" rtlCol="0" vert="horz">
            <a:spAutoFit/>
          </a:bodyPr>
          <a:lstStyle/>
          <a:p>
            <a:pPr marL="1150620" marR="1135380" indent="41275">
              <a:lnSpc>
                <a:spcPct val="102699"/>
              </a:lnSpc>
              <a:spcBef>
                <a:spcPts val="1510"/>
              </a:spcBef>
            </a:pPr>
            <a:r>
              <a:rPr dirty="0" sz="4950" spc="-15">
                <a:solidFill>
                  <a:srgbClr val="FFFFFF"/>
                </a:solidFill>
              </a:rPr>
              <a:t>Configure  </a:t>
            </a:r>
            <a:r>
              <a:rPr dirty="0" sz="4950" spc="-95">
                <a:solidFill>
                  <a:srgbClr val="FFFFFF"/>
                </a:solidFill>
              </a:rPr>
              <a:t>r</a:t>
            </a:r>
            <a:r>
              <a:rPr dirty="0" sz="4950" spc="-5">
                <a:solidFill>
                  <a:srgbClr val="FFFFFF"/>
                </a:solidFill>
              </a:rPr>
              <a:t>epository</a:t>
            </a:r>
            <a:endParaRPr sz="4950"/>
          </a:p>
        </p:txBody>
      </p:sp>
      <p:sp>
        <p:nvSpPr>
          <p:cNvPr id="3" name="object 3"/>
          <p:cNvSpPr/>
          <p:nvPr/>
        </p:nvSpPr>
        <p:spPr>
          <a:xfrm>
            <a:off x="5130733" y="5643807"/>
            <a:ext cx="10177700" cy="5758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832283" y="6439594"/>
            <a:ext cx="1256506" cy="46071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565245" y="7005022"/>
            <a:ext cx="6282531" cy="57589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575715" y="7717042"/>
            <a:ext cx="4827078" cy="54448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5091177" y="5539008"/>
            <a:ext cx="10264140" cy="2737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718185" marR="5080" indent="-706120">
              <a:lnSpc>
                <a:spcPts val="5360"/>
              </a:lnSpc>
            </a:pPr>
            <a:r>
              <a:rPr dirty="0" sz="4600" spc="10">
                <a:latin typeface="Menlo"/>
                <a:cs typeface="Menlo"/>
              </a:rPr>
              <a:t>- name: Add epel-release</a:t>
            </a:r>
            <a:r>
              <a:rPr dirty="0" sz="4600" spc="-85">
                <a:latin typeface="Menlo"/>
                <a:cs typeface="Menlo"/>
              </a:rPr>
              <a:t> </a:t>
            </a:r>
            <a:r>
              <a:rPr dirty="0" sz="4600" spc="10">
                <a:latin typeface="Menlo"/>
                <a:cs typeface="Menlo"/>
              </a:rPr>
              <a:t>repo  yum:</a:t>
            </a:r>
            <a:endParaRPr sz="4600">
              <a:latin typeface="Menlo"/>
              <a:cs typeface="Menlo"/>
            </a:endParaRPr>
          </a:p>
          <a:p>
            <a:pPr marL="1424305" marR="2476500">
              <a:lnSpc>
                <a:spcPts val="5360"/>
              </a:lnSpc>
            </a:pPr>
            <a:r>
              <a:rPr dirty="0" sz="4600" spc="10">
                <a:latin typeface="Menlo"/>
                <a:cs typeface="Menlo"/>
              </a:rPr>
              <a:t>name:</a:t>
            </a:r>
            <a:r>
              <a:rPr dirty="0" sz="4600" spc="-85">
                <a:latin typeface="Menlo"/>
                <a:cs typeface="Menlo"/>
              </a:rPr>
              <a:t> </a:t>
            </a:r>
            <a:r>
              <a:rPr dirty="0" sz="4600" spc="10">
                <a:latin typeface="Menlo"/>
                <a:cs typeface="Menlo"/>
              </a:rPr>
              <a:t>epel-release  state:</a:t>
            </a:r>
            <a:r>
              <a:rPr dirty="0" sz="4600" spc="-90">
                <a:latin typeface="Menlo"/>
                <a:cs typeface="Menlo"/>
              </a:rPr>
              <a:t> </a:t>
            </a:r>
            <a:r>
              <a:rPr dirty="0" sz="4600" spc="10">
                <a:latin typeface="Menlo"/>
                <a:cs typeface="Menlo"/>
              </a:rPr>
              <a:t>present</a:t>
            </a:r>
            <a:endParaRPr sz="4600">
              <a:latin typeface="Menlo"/>
              <a:cs typeface="Menl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97160" y="1843921"/>
            <a:ext cx="5217160" cy="1966595"/>
          </a:xfrm>
          <a:prstGeom prst="rect"/>
          <a:solidFill>
            <a:srgbClr val="E96468"/>
          </a:solidFill>
        </p:spPr>
        <p:txBody>
          <a:bodyPr wrap="square" lIns="0" tIns="594995" rIns="0" bIns="0" rtlCol="0" vert="horz">
            <a:spAutoFit/>
          </a:bodyPr>
          <a:lstStyle/>
          <a:p>
            <a:pPr marL="872490">
              <a:lnSpc>
                <a:spcPct val="100000"/>
              </a:lnSpc>
              <a:spcBef>
                <a:spcPts val="4685"/>
              </a:spcBef>
            </a:pPr>
            <a:r>
              <a:rPr dirty="0" sz="4950" spc="-5">
                <a:solidFill>
                  <a:srgbClr val="FFFFFF"/>
                </a:solidFill>
              </a:rPr>
              <a:t>Install</a:t>
            </a:r>
            <a:r>
              <a:rPr dirty="0" sz="4950" spc="-65">
                <a:solidFill>
                  <a:srgbClr val="FFFFFF"/>
                </a:solidFill>
              </a:rPr>
              <a:t> </a:t>
            </a:r>
            <a:r>
              <a:rPr dirty="0" sz="4950" spc="-5">
                <a:solidFill>
                  <a:srgbClr val="FFFFFF"/>
                </a:solidFill>
              </a:rPr>
              <a:t>nginx</a:t>
            </a:r>
            <a:endParaRPr sz="4950"/>
          </a:p>
        </p:txBody>
      </p:sp>
      <p:sp>
        <p:nvSpPr>
          <p:cNvPr id="3" name="object 3"/>
          <p:cNvSpPr/>
          <p:nvPr/>
        </p:nvSpPr>
        <p:spPr>
          <a:xfrm>
            <a:off x="6764191" y="5633336"/>
            <a:ext cx="7633275" cy="6073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497154" y="6471007"/>
            <a:ext cx="1298389" cy="4816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261528" y="7067847"/>
            <a:ext cx="3947523" cy="59684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261528" y="7811280"/>
            <a:ext cx="5005083" cy="56542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6728912" y="5524079"/>
            <a:ext cx="7704455" cy="2862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743585" marR="5080" indent="-731520">
              <a:lnSpc>
                <a:spcPts val="5610"/>
              </a:lnSpc>
            </a:pPr>
            <a:r>
              <a:rPr dirty="0" sz="4750" spc="15">
                <a:latin typeface="Menlo"/>
                <a:cs typeface="Menlo"/>
              </a:rPr>
              <a:t>- name: Install nginx  yum:</a:t>
            </a:r>
            <a:endParaRPr sz="4750">
              <a:latin typeface="Menlo"/>
              <a:cs typeface="Menlo"/>
            </a:endParaRPr>
          </a:p>
          <a:p>
            <a:pPr marL="1475105">
              <a:lnSpc>
                <a:spcPts val="5390"/>
              </a:lnSpc>
            </a:pPr>
            <a:r>
              <a:rPr dirty="0" sz="4750" spc="15">
                <a:latin typeface="Menlo"/>
                <a:cs typeface="Menlo"/>
              </a:rPr>
              <a:t>name:</a:t>
            </a:r>
            <a:r>
              <a:rPr dirty="0" sz="4750" spc="-40">
                <a:latin typeface="Menlo"/>
                <a:cs typeface="Menlo"/>
              </a:rPr>
              <a:t> </a:t>
            </a:r>
            <a:r>
              <a:rPr dirty="0" sz="4750" spc="15">
                <a:latin typeface="Menlo"/>
                <a:cs typeface="Menlo"/>
              </a:rPr>
              <a:t>nginx</a:t>
            </a:r>
            <a:endParaRPr sz="4750">
              <a:latin typeface="Menlo"/>
              <a:cs typeface="Menlo"/>
            </a:endParaRPr>
          </a:p>
          <a:p>
            <a:pPr marL="1475105">
              <a:lnSpc>
                <a:spcPts val="5655"/>
              </a:lnSpc>
            </a:pPr>
            <a:r>
              <a:rPr dirty="0" sz="4750" spc="15">
                <a:latin typeface="Menlo"/>
                <a:cs typeface="Menlo"/>
              </a:rPr>
              <a:t>state:</a:t>
            </a:r>
            <a:r>
              <a:rPr dirty="0" sz="4750" spc="-25">
                <a:latin typeface="Menlo"/>
                <a:cs typeface="Menlo"/>
              </a:rPr>
              <a:t> </a:t>
            </a:r>
            <a:r>
              <a:rPr dirty="0" sz="4750" spc="15">
                <a:latin typeface="Menlo"/>
                <a:cs typeface="Menlo"/>
              </a:rPr>
              <a:t>present</a:t>
            </a:r>
            <a:endParaRPr sz="4750">
              <a:latin typeface="Menlo"/>
              <a:cs typeface="Menl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2018-06-11T12:04:25Z</dcterms:created>
  <dcterms:modified xsi:type="dcterms:W3CDTF">2018-06-11T12:04:25Z</dcterms:modified>
</cp:coreProperties>
</file>